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96"/>
  </p:notesMasterIdLst>
  <p:handoutMasterIdLst>
    <p:handoutMasterId r:id="rId97"/>
  </p:handoutMasterIdLst>
  <p:sldIdLst>
    <p:sldId id="256" r:id="rId6"/>
    <p:sldId id="257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1" r:id="rId16"/>
    <p:sldId id="269" r:id="rId17"/>
    <p:sldId id="270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  <p:sldId id="286" r:id="rId33"/>
    <p:sldId id="287" r:id="rId34"/>
    <p:sldId id="289" r:id="rId35"/>
    <p:sldId id="294" r:id="rId36"/>
    <p:sldId id="290" r:id="rId37"/>
    <p:sldId id="297" r:id="rId38"/>
    <p:sldId id="296" r:id="rId39"/>
    <p:sldId id="298" r:id="rId40"/>
    <p:sldId id="291" r:id="rId41"/>
    <p:sldId id="288" r:id="rId42"/>
    <p:sldId id="299" r:id="rId43"/>
    <p:sldId id="300" r:id="rId44"/>
    <p:sldId id="301" r:id="rId45"/>
    <p:sldId id="306" r:id="rId46"/>
    <p:sldId id="302" r:id="rId47"/>
    <p:sldId id="303" r:id="rId48"/>
    <p:sldId id="304" r:id="rId49"/>
    <p:sldId id="305" r:id="rId50"/>
    <p:sldId id="307" r:id="rId51"/>
    <p:sldId id="308" r:id="rId52"/>
    <p:sldId id="309" r:id="rId53"/>
    <p:sldId id="310" r:id="rId54"/>
    <p:sldId id="311" r:id="rId55"/>
    <p:sldId id="312" r:id="rId56"/>
    <p:sldId id="313" r:id="rId57"/>
    <p:sldId id="314" r:id="rId58"/>
    <p:sldId id="315" r:id="rId59"/>
    <p:sldId id="316" r:id="rId60"/>
    <p:sldId id="317" r:id="rId61"/>
    <p:sldId id="318" r:id="rId62"/>
    <p:sldId id="320" r:id="rId63"/>
    <p:sldId id="319" r:id="rId64"/>
    <p:sldId id="321" r:id="rId65"/>
    <p:sldId id="322" r:id="rId66"/>
    <p:sldId id="323" r:id="rId67"/>
    <p:sldId id="324" r:id="rId68"/>
    <p:sldId id="325" r:id="rId69"/>
    <p:sldId id="327" r:id="rId70"/>
    <p:sldId id="326" r:id="rId71"/>
    <p:sldId id="328" r:id="rId72"/>
    <p:sldId id="329" r:id="rId73"/>
    <p:sldId id="332" r:id="rId74"/>
    <p:sldId id="333" r:id="rId75"/>
    <p:sldId id="334" r:id="rId76"/>
    <p:sldId id="335" r:id="rId77"/>
    <p:sldId id="336" r:id="rId78"/>
    <p:sldId id="337" r:id="rId79"/>
    <p:sldId id="338" r:id="rId80"/>
    <p:sldId id="339" r:id="rId81"/>
    <p:sldId id="340" r:id="rId82"/>
    <p:sldId id="341" r:id="rId83"/>
    <p:sldId id="342" r:id="rId84"/>
    <p:sldId id="343" r:id="rId85"/>
    <p:sldId id="344" r:id="rId86"/>
    <p:sldId id="345" r:id="rId87"/>
    <p:sldId id="346" r:id="rId88"/>
    <p:sldId id="347" r:id="rId89"/>
    <p:sldId id="348" r:id="rId90"/>
    <p:sldId id="349" r:id="rId91"/>
    <p:sldId id="351" r:id="rId92"/>
    <p:sldId id="352" r:id="rId93"/>
    <p:sldId id="353" r:id="rId94"/>
    <p:sldId id="355" r:id="rId95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2ADA60FC-2A49-7F4F-ADF6-B99B24C369C6}">
          <p14:sldIdLst>
            <p14:sldId id="256"/>
            <p14:sldId id="257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71"/>
            <p14:sldId id="269"/>
            <p14:sldId id="270"/>
          </p14:sldIdLst>
        </p14:section>
        <p14:section name="Infrastructure as Code" id="{1B636205-AE31-0C42-856E-7B0E849D44BC}">
          <p14:sldIdLst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  <p14:sldId id="285"/>
            <p14:sldId id="286"/>
            <p14:sldId id="287"/>
            <p14:sldId id="289"/>
            <p14:sldId id="294"/>
            <p14:sldId id="290"/>
            <p14:sldId id="297"/>
            <p14:sldId id="296"/>
            <p14:sldId id="298"/>
            <p14:sldId id="291"/>
            <p14:sldId id="288"/>
          </p14:sldIdLst>
        </p14:section>
        <p14:section name="Chef" id="{55047565-9FF2-8D4E-B7DA-0E822F702569}">
          <p14:sldIdLst>
            <p14:sldId id="299"/>
            <p14:sldId id="300"/>
            <p14:sldId id="301"/>
            <p14:sldId id="306"/>
            <p14:sldId id="302"/>
            <p14:sldId id="303"/>
            <p14:sldId id="304"/>
            <p14:sldId id="305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</p14:sldIdLst>
        </p14:section>
        <p14:section name="Building your policy" id="{C855A6F1-FE02-044C-80B0-B5488D64E9FE}">
          <p14:sldIdLst>
            <p14:sldId id="316"/>
            <p14:sldId id="317"/>
            <p14:sldId id="318"/>
            <p14:sldId id="320"/>
            <p14:sldId id="319"/>
            <p14:sldId id="321"/>
            <p14:sldId id="322"/>
            <p14:sldId id="323"/>
            <p14:sldId id="324"/>
            <p14:sldId id="325"/>
            <p14:sldId id="327"/>
            <p14:sldId id="326"/>
            <p14:sldId id="328"/>
          </p14:sldIdLst>
        </p14:section>
        <p14:section name="Test Driven Infrastructure" id="{4522F47B-EEBE-8E44-9DD4-A49F29FCF078}">
          <p14:sldIdLst>
            <p14:sldId id="329"/>
            <p14:sldId id="332"/>
            <p14:sldId id="333"/>
            <p14:sldId id="334"/>
            <p14:sldId id="335"/>
            <p14:sldId id="336"/>
            <p14:sldId id="337"/>
            <p14:sldId id="338"/>
            <p14:sldId id="339"/>
            <p14:sldId id="340"/>
            <p14:sldId id="341"/>
            <p14:sldId id="342"/>
            <p14:sldId id="343"/>
            <p14:sldId id="344"/>
            <p14:sldId id="345"/>
            <p14:sldId id="346"/>
            <p14:sldId id="347"/>
            <p14:sldId id="348"/>
          </p14:sldIdLst>
        </p14:section>
        <p14:section name="Dessert" id="{205684B8-6BDE-6B46-B222-97951658029B}">
          <p14:sldIdLst>
            <p14:sldId id="349"/>
            <p14:sldId id="351"/>
            <p14:sldId id="352"/>
            <p14:sldId id="353"/>
            <p14:sldId id="355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hiddenSlides="1"/>
  <p:clrMru>
    <a:srgbClr val="CBCFD1"/>
    <a:srgbClr val="F0F0F0"/>
    <a:srgbClr val="015068"/>
    <a:srgbClr val="0885AC"/>
    <a:srgbClr val="076F91"/>
    <a:srgbClr val="076E8F"/>
    <a:srgbClr val="06698A"/>
    <a:srgbClr val="015168"/>
    <a:srgbClr val="00B0F0"/>
    <a:srgbClr val="2929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499" autoAdjust="0"/>
    <p:restoredTop sz="73276" autoAdjust="0"/>
  </p:normalViewPr>
  <p:slideViewPr>
    <p:cSldViewPr>
      <p:cViewPr varScale="1">
        <p:scale>
          <a:sx n="69" d="100"/>
          <a:sy n="69" d="100"/>
        </p:scale>
        <p:origin x="208" y="3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7408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01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90" Type="http://schemas.openxmlformats.org/officeDocument/2006/relationships/slide" Target="slides/slide85.xml"/><Relationship Id="rId91" Type="http://schemas.openxmlformats.org/officeDocument/2006/relationships/slide" Target="slides/slide86.xml"/><Relationship Id="rId92" Type="http://schemas.openxmlformats.org/officeDocument/2006/relationships/slide" Target="slides/slide87.xml"/><Relationship Id="rId93" Type="http://schemas.openxmlformats.org/officeDocument/2006/relationships/slide" Target="slides/slide88.xml"/><Relationship Id="rId94" Type="http://schemas.openxmlformats.org/officeDocument/2006/relationships/slide" Target="slides/slide89.xml"/><Relationship Id="rId95" Type="http://schemas.openxmlformats.org/officeDocument/2006/relationships/slide" Target="slides/slide90.xml"/><Relationship Id="rId96" Type="http://schemas.openxmlformats.org/officeDocument/2006/relationships/notesMaster" Target="notesMasters/notesMaster1.xml"/><Relationship Id="rId97" Type="http://schemas.openxmlformats.org/officeDocument/2006/relationships/handoutMaster" Target="handoutMasters/handoutMaster1.xml"/><Relationship Id="rId98" Type="http://schemas.openxmlformats.org/officeDocument/2006/relationships/presProps" Target="presProps.xml"/><Relationship Id="rId99" Type="http://schemas.openxmlformats.org/officeDocument/2006/relationships/viewProps" Target="viewProp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100" Type="http://schemas.openxmlformats.org/officeDocument/2006/relationships/theme" Target="theme/theme1.xml"/><Relationship Id="rId80" Type="http://schemas.openxmlformats.org/officeDocument/2006/relationships/slide" Target="slides/slide75.xml"/><Relationship Id="rId81" Type="http://schemas.openxmlformats.org/officeDocument/2006/relationships/slide" Target="slides/slide76.xml"/><Relationship Id="rId82" Type="http://schemas.openxmlformats.org/officeDocument/2006/relationships/slide" Target="slides/slide77.xml"/><Relationship Id="rId83" Type="http://schemas.openxmlformats.org/officeDocument/2006/relationships/slide" Target="slides/slide78.xml"/><Relationship Id="rId84" Type="http://schemas.openxmlformats.org/officeDocument/2006/relationships/slide" Target="slides/slide79.xml"/><Relationship Id="rId85" Type="http://schemas.openxmlformats.org/officeDocument/2006/relationships/slide" Target="slides/slide80.xml"/><Relationship Id="rId86" Type="http://schemas.openxmlformats.org/officeDocument/2006/relationships/slide" Target="slides/slide81.xml"/><Relationship Id="rId87" Type="http://schemas.openxmlformats.org/officeDocument/2006/relationships/slide" Target="slides/slide82.xml"/><Relationship Id="rId88" Type="http://schemas.openxmlformats.org/officeDocument/2006/relationships/slide" Target="slides/slide83.xml"/><Relationship Id="rId89" Type="http://schemas.openxmlformats.org/officeDocument/2006/relationships/slide" Target="slides/slide8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2015-03-22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png>
</file>

<file path=ppt/media/image11.jpg>
</file>

<file path=ppt/media/image2.png>
</file>

<file path=ppt/media/image23.png>
</file>

<file path=ppt/media/image24.png>
</file>

<file path=ppt/media/image3.png>
</file>

<file path=ppt/media/image5.png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2015-03-22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60242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Policy is defined as a collection of </a:t>
            </a:r>
            <a:r>
              <a:rPr lang="en-US" b="1" dirty="0" smtClean="0"/>
              <a:t>resources</a:t>
            </a:r>
            <a:r>
              <a:rPr lang="en-US" dirty="0" smtClean="0"/>
              <a:t> in </a:t>
            </a:r>
            <a:r>
              <a:rPr lang="en-US" b="1" dirty="0" smtClean="0"/>
              <a:t>recipes</a:t>
            </a:r>
            <a:r>
              <a:rPr lang="en-US" dirty="0" smtClean="0"/>
              <a:t>.  There are lots of abstractions on top of this but </a:t>
            </a:r>
            <a:r>
              <a:rPr lang="en-US" i="1" u="sng" dirty="0" smtClean="0"/>
              <a:t>resources</a:t>
            </a:r>
            <a:r>
              <a:rPr lang="en-US" dirty="0" smtClean="0"/>
              <a:t> are the basic building blocks.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55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769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Open Source!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87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4144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Use the Chef framework and Chef programming language to define the components of your infrastructure.  This allows you to capture and document the shape of your infrastructure in a consistent way.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24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619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Treat this like any other code base:  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Store the code in a version control system.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Add automated tests to the code.      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Refactor the code over time.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Build and version software artifacts (e.g. packages)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The code is executable documentation.</a:t>
            </a:r>
          </a:p>
          <a:p>
            <a:pPr marL="228600" indent="-228600">
              <a:buAutoNum type="arabicPeriod"/>
            </a:pP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Store the code in a version control system.</a:t>
            </a:r>
          </a:p>
          <a:p>
            <a:endParaRPr lang="en-US" sz="900" dirty="0">
              <a:latin typeface="Lucida Grande" charset="0"/>
              <a:cs typeface="Lucida Grande" charset="0"/>
              <a:sym typeface="Lucida Grande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68211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With your infrastructure now fully captured in code, you are now able to rebuild your entire business, well, at least all of your business</a:t>
            </a:r>
            <a:r>
              <a:rPr lang="ja-JP" altLang="en-US" sz="900" dirty="0" smtClean="0">
                <a:latin typeface="Arial"/>
                <a:cs typeface="Calibri" charset="0"/>
                <a:sym typeface="Calibri" charset="0"/>
              </a:rPr>
              <a:t>’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 applications, with your code repository, a backup of your data, and compute resources, be they bare metal, virtual machines, or cloud instances.</a:t>
            </a:r>
          </a:p>
          <a:p>
            <a:endParaRPr lang="en-US" sz="900" dirty="0" smtClean="0">
              <a:latin typeface="Calibri" charset="0"/>
              <a:cs typeface="Calibri" charset="0"/>
              <a:sym typeface="Calibri" charset="0"/>
            </a:endParaRPr>
          </a:p>
          <a:p>
            <a:endParaRPr lang="en-US" sz="900" dirty="0" smtClean="0">
              <a:latin typeface="Lucida Grande" charset="0"/>
              <a:cs typeface="Lucida Grande" charset="0"/>
              <a:sym typeface="Lucida Grande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26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43229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Stop for a minute and think about what we're saying here.  Think about how freeing this can be.  The next configuration change you need to make in production starts with a commit to your version control system.  You can re-provision your infrastructure with another service provider; move from the data center to the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clould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and back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again.How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will this impact the way you run operations in your </a:t>
            </a:r>
            <a:r>
              <a:rPr lang="en-US" sz="900" dirty="0" err="1" smtClean="0">
                <a:latin typeface="Calibri" charset="0"/>
                <a:cs typeface="Calibri" charset="0"/>
                <a:sym typeface="Calibri" charset="0"/>
              </a:rPr>
              <a:t>organization?What</a:t>
            </a:r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 questions do you have?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~60K professionals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38858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All Open Source!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40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54144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Policy </a:t>
            </a:r>
            <a:r>
              <a:rPr lang="en-US" sz="900" smtClean="0">
                <a:latin typeface="Calibri" charset="0"/>
                <a:cs typeface="Calibri" charset="0"/>
                <a:sym typeface="Calibri" charset="0"/>
              </a:rPr>
              <a:t>– 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900" dirty="0" smtClean="0">
                <a:latin typeface="Calibri" charset="0"/>
                <a:cs typeface="Calibri" charset="0"/>
                <a:sym typeface="Calibri" charset="0"/>
              </a:rPr>
              <a:t>Policy – </a:t>
            </a:r>
            <a:endParaRPr lang="en-US" sz="900" dirty="0">
              <a:latin typeface="Calibri" charset="0"/>
              <a:cs typeface="Calibri" charset="0"/>
              <a:sym typeface="Calibri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45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13088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4.emf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Two Images</a:t>
            </a:r>
            <a:endParaRPr lang="en-US" dirty="0"/>
          </a:p>
        </p:txBody>
      </p:sp>
      <p:sp>
        <p:nvSpPr>
          <p:cNvPr id="7" name="Content Placeholder 5"/>
          <p:cNvSpPr>
            <a:spLocks noGrp="1"/>
          </p:cNvSpPr>
          <p:nvPr>
            <p:ph sz="quarter" idx="13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8" name="Content Placeholder 5"/>
          <p:cNvSpPr>
            <a:spLocks noGrp="1"/>
          </p:cNvSpPr>
          <p:nvPr>
            <p:ph sz="quarter" idx="14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5"/>
          </p:nvPr>
        </p:nvSpPr>
        <p:spPr>
          <a:xfrm>
            <a:off x="457200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6181344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271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, wrapped in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Two Images, wrapped in bullets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457199" y="1142999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9" name="Content Placeholder 7"/>
          <p:cNvSpPr>
            <a:spLocks noGrp="1"/>
          </p:cNvSpPr>
          <p:nvPr>
            <p:ph sz="quarter" idx="14" hasCustomPrompt="1"/>
          </p:nvPr>
        </p:nvSpPr>
        <p:spPr>
          <a:xfrm>
            <a:off x="6160237" y="1142542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0" name="Content Placeholder 7"/>
          <p:cNvSpPr>
            <a:spLocks noGrp="1"/>
          </p:cNvSpPr>
          <p:nvPr>
            <p:ph sz="quarter" idx="15" hasCustomPrompt="1"/>
          </p:nvPr>
        </p:nvSpPr>
        <p:spPr>
          <a:xfrm>
            <a:off x="6181344" y="5486400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1" name="Content Placeholder 7"/>
          <p:cNvSpPr>
            <a:spLocks noGrp="1"/>
          </p:cNvSpPr>
          <p:nvPr>
            <p:ph sz="quarter" idx="16" hasCustomPrompt="1"/>
          </p:nvPr>
        </p:nvSpPr>
        <p:spPr>
          <a:xfrm>
            <a:off x="457200" y="5486400"/>
            <a:ext cx="5486400" cy="914400"/>
          </a:xfrm>
        </p:spPr>
        <p:txBody>
          <a:bodyPr/>
          <a:lstStyle/>
          <a:p>
            <a:pPr lvl="0"/>
            <a:r>
              <a:rPr lang="en-US" dirty="0" smtClean="0"/>
              <a:t>text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17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3" name="Content Placeholder 5"/>
          <p:cNvSpPr>
            <a:spLocks noGrp="1"/>
          </p:cNvSpPr>
          <p:nvPr>
            <p:ph sz="quarter" idx="18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9"/>
          </p:nvPr>
        </p:nvSpPr>
        <p:spPr>
          <a:xfrm>
            <a:off x="457200" y="2240280"/>
            <a:ext cx="5486400" cy="306324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20"/>
          </p:nvPr>
        </p:nvSpPr>
        <p:spPr>
          <a:xfrm>
            <a:off x="6181344" y="2240280"/>
            <a:ext cx="5486400" cy="306324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4835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Sample</a:t>
            </a:r>
            <a:endParaRPr lang="en-US" dirty="0"/>
          </a:p>
        </p:txBody>
      </p:sp>
      <p:sp>
        <p:nvSpPr>
          <p:cNvPr id="6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457200" y="1143000"/>
            <a:ext cx="11201400" cy="5257800"/>
          </a:xfrm>
          <a:ln>
            <a:solidFill>
              <a:schemeClr val="tx1"/>
            </a:solidFill>
            <a:prstDash val="dash"/>
          </a:ln>
        </p:spPr>
        <p:txBody>
          <a:bodyPr lIns="91440">
            <a:normAutofit/>
          </a:bodyPr>
          <a:lstStyle>
            <a:lvl1pPr marL="0" indent="0">
              <a:buNone/>
              <a:defRPr baseline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3426080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with Bullets Below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200" y="1143000"/>
            <a:ext cx="11201400" cy="2587752"/>
          </a:xfrm>
          <a:ln>
            <a:solidFill>
              <a:schemeClr val="tx1"/>
            </a:solidFill>
            <a:prstDash val="dash"/>
          </a:ln>
        </p:spPr>
        <p:txBody>
          <a:bodyPr lIns="91440" rIns="9144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3931920"/>
            <a:ext cx="11201400" cy="2587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623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Revealing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 with Revealing Bullets Below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200" y="1143000"/>
            <a:ext cx="11201400" cy="2587752"/>
          </a:xfrm>
          <a:ln>
            <a:solidFill>
              <a:schemeClr val="tx1"/>
            </a:solidFill>
            <a:prstDash val="dash"/>
          </a:ln>
        </p:spPr>
        <p:txBody>
          <a:bodyPr lIns="91440" rIns="9144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  <a:p>
            <a:pPr lvl="0"/>
            <a:r>
              <a:rPr lang="en-US" dirty="0" smtClean="0"/>
              <a:t>Code – Courier – 28pt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3931920"/>
            <a:ext cx="11201400" cy="258775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60685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4471416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4968875" y="6350000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Filename Reve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Filename Reveal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7" name="TextBox 6"/>
          <p:cNvSpPr txBox="1"/>
          <p:nvPr userDrawn="1"/>
        </p:nvSpPr>
        <p:spPr>
          <a:xfrm>
            <a:off x="4968875" y="6350000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4471416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73811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>
        <p:tmplLst>
          <p:tmpl lvl="1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Bullet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Bullets Below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4215384"/>
            <a:ext cx="11201400" cy="2194560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199" y="1837944"/>
            <a:ext cx="11201400" cy="2194560"/>
          </a:xfrm>
          <a:ln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968875" y="6345936"/>
            <a:ext cx="1912332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 i="0" dirty="0" smtClean="0">
                <a:solidFill>
                  <a:schemeClr val="accent3">
                    <a:lumMod val="50000"/>
                  </a:schemeClr>
                </a:solidFill>
                <a:latin typeface="Courier"/>
                <a:cs typeface="Courier"/>
              </a:rPr>
              <a:t>SAVE FILE!</a:t>
            </a:r>
          </a:p>
        </p:txBody>
      </p:sp>
      <p:sp>
        <p:nvSpPr>
          <p:cNvPr id="12" name="Rectangle 11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3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44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dify File with Bullets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Bullets Left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6181344" y="1837944"/>
            <a:ext cx="5486400" cy="4471416"/>
          </a:xfrm>
          <a:ln cap="sq">
            <a:solidFill>
              <a:schemeClr val="tx1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57200" y="1837944"/>
            <a:ext cx="5486400" cy="4471416"/>
          </a:xfrm>
        </p:spPr>
        <p:txBody>
          <a:bodyPr/>
          <a:lstStyle>
            <a:lvl1pPr>
              <a:defRPr sz="4000"/>
            </a:lvl1pPr>
            <a:lvl2pPr>
              <a:defRPr sz="3600"/>
            </a:lvl2pPr>
            <a:lvl3pPr>
              <a:defRPr sz="3200"/>
            </a:lvl3pPr>
            <a:lvl4pPr>
              <a:defRPr sz="28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98914" y="1033272"/>
            <a:ext cx="889000" cy="889000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080231" y="1143000"/>
            <a:ext cx="3108431" cy="461665"/>
          </a:xfrm>
          <a:prstGeom prst="rect">
            <a:avLst/>
          </a:prstGeom>
        </p:spPr>
        <p:txBody>
          <a:bodyPr wrap="square" anchor="ctr" anchorCtr="0">
            <a:spAutoFit/>
          </a:bodyPr>
          <a:lstStyle/>
          <a:p>
            <a:r>
              <a:rPr lang="en-US" sz="2400" b="1" u="none" kern="1200" baseline="0" dirty="0" smtClean="0">
                <a:solidFill>
                  <a:schemeClr val="tx1"/>
                </a:solidFill>
                <a:latin typeface="Courier"/>
                <a:ea typeface="+mn-ea"/>
                <a:cs typeface="Courier"/>
              </a:rPr>
              <a:t>OPEN IN EDITOR:</a:t>
            </a:r>
            <a:endParaRPr lang="en-US" sz="2400" b="1" dirty="0">
              <a:latin typeface="Courier"/>
              <a:cs typeface="Courier"/>
            </a:endParaRPr>
          </a:p>
        </p:txBody>
      </p:sp>
      <p:sp>
        <p:nvSpPr>
          <p:cNvPr id="10" name="Text Placeholder 4"/>
          <p:cNvSpPr>
            <a:spLocks noGrp="1"/>
          </p:cNvSpPr>
          <p:nvPr>
            <p:ph type="body" sz="quarter" idx="12" hasCustomPrompt="1"/>
          </p:nvPr>
        </p:nvSpPr>
        <p:spPr>
          <a:xfrm>
            <a:off x="3946283" y="1143000"/>
            <a:ext cx="7718178" cy="45720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3589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Comma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57200" y="1143000"/>
            <a:ext cx="11201400" cy="79552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wrap="square" lIns="91440" tIns="45720" rIns="91440" bIns="45720" rtlCol="0">
            <a:no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Courier"/>
                <a:cs typeface="Courier"/>
              </a:rPr>
              <a:t>$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2011680"/>
            <a:ext cx="11201400" cy="429768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/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Code with Command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1054341" y="1225296"/>
            <a:ext cx="10571163" cy="547077"/>
          </a:xfrm>
        </p:spPr>
        <p:txBody>
          <a:bodyPr lIns="91440" tIns="0" rIns="91440" bIns="0"/>
          <a:lstStyle>
            <a:lvl1pPr marL="0" indent="0">
              <a:buNone/>
              <a:defRPr sz="4000" b="0" baseline="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 sz="4000">
                <a:latin typeface="Courier"/>
                <a:cs typeface="Courier"/>
              </a:defRPr>
            </a:lvl2pPr>
            <a:lvl3pPr>
              <a:defRPr sz="4000">
                <a:latin typeface="Courier"/>
                <a:cs typeface="Courier"/>
              </a:defRPr>
            </a:lvl3pPr>
            <a:lvl4pPr>
              <a:defRPr sz="4000">
                <a:latin typeface="Courier"/>
                <a:cs typeface="Courier"/>
              </a:defRPr>
            </a:lvl4pPr>
            <a:lvl5pPr>
              <a:defRPr sz="4000"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4644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with Command Reve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 userDrawn="1"/>
        </p:nvSpPr>
        <p:spPr>
          <a:xfrm>
            <a:off x="457200" y="1143000"/>
            <a:ext cx="11201400" cy="795528"/>
          </a:xfrm>
          <a:prstGeom prst="rect">
            <a:avLst/>
          </a:prstGeo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wrap="square" lIns="91440" tIns="45720" rIns="91440" bIns="45720" rtlCol="0">
            <a:noAutofit/>
          </a:bodyPr>
          <a:lstStyle/>
          <a:p>
            <a:r>
              <a:rPr lang="en-US" sz="4000" dirty="0" smtClean="0">
                <a:solidFill>
                  <a:srgbClr val="FFFFFF"/>
                </a:solidFill>
                <a:latin typeface="Courier"/>
                <a:cs typeface="Courier"/>
              </a:rPr>
              <a:t>$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2011680"/>
            <a:ext cx="11201400" cy="429768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/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Code with Command Reveal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2" hasCustomPrompt="1"/>
          </p:nvPr>
        </p:nvSpPr>
        <p:spPr>
          <a:xfrm>
            <a:off x="1054341" y="1225296"/>
            <a:ext cx="10571163" cy="547077"/>
          </a:xfrm>
        </p:spPr>
        <p:txBody>
          <a:bodyPr lIns="91440" tIns="0" rIns="91440" bIns="0"/>
          <a:lstStyle>
            <a:lvl1pPr marL="0" indent="0">
              <a:buNone/>
              <a:defRPr sz="4000" baseline="0">
                <a:solidFill>
                  <a:srgbClr val="FFFFFF"/>
                </a:solidFill>
                <a:latin typeface="Courier New"/>
                <a:cs typeface="Courier New"/>
              </a:defRPr>
            </a:lvl1pPr>
            <a:lvl2pPr>
              <a:defRPr sz="4000">
                <a:latin typeface="Courier"/>
                <a:cs typeface="Courier"/>
              </a:defRPr>
            </a:lvl2pPr>
            <a:lvl3pPr>
              <a:defRPr sz="4000">
                <a:latin typeface="Courier"/>
                <a:cs typeface="Courier"/>
              </a:defRPr>
            </a:lvl3pPr>
            <a:lvl4pPr>
              <a:defRPr sz="4000">
                <a:latin typeface="Courier"/>
                <a:cs typeface="Courier"/>
              </a:defRPr>
            </a:lvl4pPr>
            <a:lvl5pPr>
              <a:defRPr sz="4000"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0305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Output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 hasCustomPrompt="1"/>
          </p:nvPr>
        </p:nvSpPr>
        <p:spPr>
          <a:xfrm>
            <a:off x="457200" y="1143000"/>
            <a:ext cx="11201400" cy="5257800"/>
          </a:xfrm>
          <a:solidFill>
            <a:schemeClr val="tx2"/>
          </a:solidFill>
          <a:ln>
            <a:solidFill>
              <a:schemeClr val="tx1"/>
            </a:solidFill>
            <a:prstDash val="dash"/>
          </a:ln>
        </p:spPr>
        <p:txBody>
          <a:bodyPr lIns="91440" tIns="45720" rIns="91440" bIns="45720" anchor="t" anchorCtr="0">
            <a:norm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$ Body Level One</a:t>
            </a:r>
          </a:p>
          <a:p>
            <a:pPr lvl="0"/>
            <a:r>
              <a:rPr lang="en-US" dirty="0" smtClean="0"/>
              <a:t>$ Body Level Two</a:t>
            </a:r>
          </a:p>
          <a:p>
            <a:pPr lvl="0"/>
            <a:r>
              <a:rPr lang="en-US" dirty="0" smtClean="0"/>
              <a:t>$ Body Level Three</a:t>
            </a:r>
          </a:p>
          <a:p>
            <a:pPr lvl="0"/>
            <a:r>
              <a:rPr lang="en-US" dirty="0" smtClean="0"/>
              <a:t>$ Body Level Four</a:t>
            </a:r>
          </a:p>
          <a:p>
            <a:pPr lvl="0"/>
            <a:r>
              <a:rPr lang="en-US" dirty="0" smtClean="0"/>
              <a:t>$ Body Level Five</a:t>
            </a:r>
            <a:endParaRPr lang="en-US" dirty="0"/>
          </a:p>
        </p:txBody>
      </p:sp>
      <p:sp>
        <p:nvSpPr>
          <p:cNvPr id="6" name="Title 2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 vert="horz" wrap="square" lIns="0" tIns="0" rIns="0" bIns="0" rtlCol="0" anchor="t" anchorCtr="0">
            <a:spAutoFit/>
          </a:bodyPr>
          <a:lstStyle>
            <a:lvl1pPr>
              <a:defRPr lang="en-US" sz="4400" dirty="0"/>
            </a:lvl1pPr>
          </a:lstStyle>
          <a:p>
            <a:pPr lvl="0"/>
            <a:r>
              <a:rPr lang="en-US" dirty="0" smtClean="0"/>
              <a:t>Command Output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319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Only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514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and Image</a:t>
            </a:r>
            <a:endParaRPr lang="en-US" dirty="0"/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457200" y="1143000"/>
            <a:ext cx="11201400" cy="5257800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1050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4731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Title and Media</a:t>
            </a:r>
            <a:endParaRPr lang="en-US" dirty="0"/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0"/>
          </p:nvPr>
        </p:nvSpPr>
        <p:spPr>
          <a:xfrm>
            <a:off x="457200" y="1143000"/>
            <a:ext cx="11201400" cy="5257800"/>
          </a:xfrm>
        </p:spPr>
        <p:txBody>
          <a:bodyPr/>
          <a:lstStyle/>
          <a:p>
            <a:r>
              <a:rPr lang="en-US" smtClean="0"/>
              <a:t>Click icon to add media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 hasCustomPrompt="1"/>
          </p:nvPr>
        </p:nvSpPr>
        <p:spPr>
          <a:xfrm>
            <a:off x="4591050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684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11201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286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Spl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Bullets Split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>
          <a:xfrm>
            <a:off x="6181344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000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ullets with Code on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Code on Right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1" hasCustomPrompt="1"/>
          </p:nvPr>
        </p:nvSpPr>
        <p:spPr>
          <a:xfrm>
            <a:off x="6181344" y="1143000"/>
            <a:ext cx="5486400" cy="5257800"/>
          </a:xfrm>
          <a:ln>
            <a:solidFill>
              <a:schemeClr val="tx1"/>
            </a:solidFill>
            <a:prstDash val="dash"/>
          </a:ln>
        </p:spPr>
        <p:txBody>
          <a:bodyPr lIns="91440" tIns="0" rIns="91440">
            <a:normAutofit/>
          </a:bodyPr>
          <a:lstStyle>
            <a:lvl1pPr marL="0" indent="0">
              <a:buNone/>
              <a:defRPr sz="2800">
                <a:latin typeface="Courier New"/>
                <a:cs typeface="Courier New"/>
              </a:defRPr>
            </a:lvl1pPr>
            <a:lvl2pPr marL="231775" indent="0">
              <a:buNone/>
              <a:defRPr>
                <a:latin typeface="Courier"/>
                <a:cs typeface="Courier"/>
              </a:defRPr>
            </a:lvl2pPr>
            <a:lvl3pPr marL="457200" indent="0">
              <a:buNone/>
              <a:defRPr>
                <a:latin typeface="Courier"/>
                <a:cs typeface="Courier"/>
              </a:defRPr>
            </a:lvl3pPr>
            <a:lvl4pPr marL="630238" indent="0">
              <a:buNone/>
              <a:defRPr>
                <a:latin typeface="Courier"/>
                <a:cs typeface="Courier"/>
              </a:defRPr>
            </a:lvl4pPr>
            <a:lvl5pPr marL="801687" indent="0">
              <a:buNone/>
              <a:defRPr>
                <a:latin typeface="Courier"/>
                <a:cs typeface="Courier"/>
              </a:defRPr>
            </a:lvl5pPr>
          </a:lstStyle>
          <a:p>
            <a:pPr lvl="0"/>
            <a:r>
              <a:rPr lang="en-US" dirty="0" smtClean="0"/>
              <a:t>Code</a:t>
            </a:r>
          </a:p>
          <a:p>
            <a:pPr lvl="0"/>
            <a:r>
              <a:rPr lang="en-US" dirty="0" smtClean="0"/>
              <a:t>Code</a:t>
            </a:r>
          </a:p>
          <a:p>
            <a:pPr lvl="0"/>
            <a:r>
              <a:rPr lang="en-US" dirty="0" smtClean="0"/>
              <a:t>Code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782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mage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Image Right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6181344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7413408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140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with Image Le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600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Bullets with Image Left</a:t>
            </a:r>
            <a:endParaRPr lang="en-US" dirty="0"/>
          </a:p>
        </p:txBody>
      </p:sp>
      <p:sp>
        <p:nvSpPr>
          <p:cNvPr id="4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6181344" y="1143000"/>
            <a:ext cx="5486400" cy="5257800"/>
          </a:xfrm>
        </p:spPr>
        <p:txBody>
          <a:bodyPr>
            <a:noAutofit/>
          </a:bodyPr>
          <a:lstStyle>
            <a:lvl1pPr>
              <a:defRPr baseline="0">
                <a:solidFill>
                  <a:schemeClr val="accent3">
                    <a:lumMod val="50000"/>
                  </a:schemeClr>
                </a:solidFill>
              </a:defRPr>
            </a:lvl1pPr>
            <a:lvl2pPr>
              <a:defRPr baseline="0">
                <a:solidFill>
                  <a:schemeClr val="accent3">
                    <a:lumMod val="50000"/>
                  </a:schemeClr>
                </a:solidFill>
              </a:defRPr>
            </a:lvl2pPr>
            <a:lvl3pPr>
              <a:defRPr baseline="0">
                <a:solidFill>
                  <a:schemeClr val="accent3">
                    <a:lumMod val="50000"/>
                  </a:schemeClr>
                </a:solidFill>
              </a:defRPr>
            </a:lvl3pPr>
            <a:lvl4pPr>
              <a:defRPr baseline="0">
                <a:solidFill>
                  <a:schemeClr val="accent3">
                    <a:lumMod val="50000"/>
                  </a:schemeClr>
                </a:solidFill>
              </a:defRPr>
            </a:lvl4pPr>
            <a:lvl5pPr>
              <a:defRPr baseline="0">
                <a:solidFill>
                  <a:schemeClr val="accent3">
                    <a:lumMod val="50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 hasCustomPrompt="1"/>
          </p:nvPr>
        </p:nvSpPr>
        <p:spPr>
          <a:xfrm>
            <a:off x="1686372" y="6564313"/>
            <a:ext cx="3028950" cy="293687"/>
          </a:xfrm>
        </p:spPr>
        <p:txBody>
          <a:bodyPr wrap="none">
            <a:normAutofit/>
          </a:bodyPr>
          <a:lstStyle>
            <a:lvl1pPr marL="0" indent="0" algn="ctr">
              <a:buNone/>
              <a:defRPr sz="1000" baseline="0">
                <a:solidFill>
                  <a:schemeClr val="tx1"/>
                </a:solidFill>
              </a:defRPr>
            </a:lvl1pPr>
            <a:lvl2pPr marL="231775" indent="0">
              <a:buNone/>
              <a:defRPr/>
            </a:lvl2pPr>
            <a:lvl3pPr marL="457200" indent="0">
              <a:buNone/>
              <a:defRPr/>
            </a:lvl3pPr>
            <a:lvl4pPr marL="630238" indent="0">
              <a:buNone/>
              <a:defRPr/>
            </a:lvl4pPr>
            <a:lvl5pPr marL="801687" indent="0">
              <a:buNone/>
              <a:defRPr/>
            </a:lvl5pPr>
          </a:lstStyle>
          <a:p>
            <a:pPr lvl="0"/>
            <a:r>
              <a:rPr lang="en-US" dirty="0" smtClean="0"/>
              <a:t>Source URL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457200" y="1143000"/>
            <a:ext cx="5486400" cy="52578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5859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theme" Target="../theme/theme1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2983" y="6266319"/>
            <a:ext cx="574906" cy="563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20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24" r:id="rId12"/>
    <p:sldLayoutId id="2147483732" r:id="rId13"/>
    <p:sldLayoutId id="2147483756" r:id="rId14"/>
    <p:sldLayoutId id="2147483721" r:id="rId15"/>
    <p:sldLayoutId id="2147483733" r:id="rId16"/>
    <p:sldLayoutId id="2147483734" r:id="rId17"/>
    <p:sldLayoutId id="2147483735" r:id="rId18"/>
    <p:sldLayoutId id="2147483743" r:id="rId19"/>
    <p:sldLayoutId id="2147483744" r:id="rId20"/>
    <p:sldLayoutId id="2147483745" r:id="rId21"/>
    <p:sldLayoutId id="2147483746" r:id="rId22"/>
    <p:sldLayoutId id="2147483748" r:id="rId23"/>
    <p:sldLayoutId id="2147483749" r:id="rId24"/>
    <p:sldLayoutId id="2147483747" r:id="rId25"/>
    <p:sldLayoutId id="2147483723" r:id="rId26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231775" indent="-23177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4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457200" indent="-22542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36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630238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801688" indent="-17145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974725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tif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7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0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0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0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0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0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0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0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10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2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3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4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5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6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7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8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9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0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1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22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5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serverspec.org/" TargetMode="External"/><Relationship Id="rId3" Type="http://schemas.openxmlformats.org/officeDocument/2006/relationships/image" Target="../media/image24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jp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5.emf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6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4400" dirty="0" smtClean="0"/>
              <a:t>Intro </a:t>
            </a:r>
            <a:r>
              <a:rPr lang="en-US" sz="4400" dirty="0"/>
              <a:t>to Infrastructure as </a:t>
            </a:r>
            <a:r>
              <a:rPr lang="en-US" sz="4400" dirty="0" smtClean="0"/>
              <a:t>Code</a:t>
            </a:r>
            <a:endParaRPr lang="en-US" sz="4400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Introduction to Chef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Kansas </a:t>
            </a:r>
            <a:r>
              <a:rPr lang="en-US" dirty="0" err="1" smtClean="0"/>
              <a:t>LinuxFest</a:t>
            </a:r>
            <a:r>
              <a:rPr lang="en-US" dirty="0" smtClean="0"/>
              <a:t>– March 2015</a:t>
            </a:r>
            <a:endParaRPr lang="en-US" dirty="0" smtClean="0"/>
          </a:p>
          <a:p>
            <a:r>
              <a:rPr lang="en-US" dirty="0"/>
              <a:t>https://</a:t>
            </a:r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micgo</a:t>
            </a:r>
            <a:r>
              <a:rPr lang="en-US" dirty="0" smtClean="0"/>
              <a:t>/kslf-2014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0850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</a:t>
            </a:r>
            <a:r>
              <a:rPr lang="en-US" dirty="0" smtClean="0"/>
              <a:t>you </a:t>
            </a:r>
            <a:r>
              <a:rPr lang="en-US" dirty="0" smtClean="0"/>
              <a:t>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4002445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</a:t>
            </a:r>
            <a:r>
              <a:rPr lang="en-US" dirty="0" smtClean="0"/>
              <a:t>you </a:t>
            </a:r>
            <a:r>
              <a:rPr lang="en-US" dirty="0" smtClean="0"/>
              <a:t>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163495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</a:t>
            </a:r>
            <a:r>
              <a:rPr lang="en-US" dirty="0" smtClean="0"/>
              <a:t>you </a:t>
            </a:r>
            <a:r>
              <a:rPr lang="en-US" dirty="0" smtClean="0"/>
              <a:t>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foo{,.</a:t>
            </a:r>
            <a:r>
              <a:rPr lang="en-US" dirty="0">
                <a:latin typeface="Courier New"/>
                <a:cs typeface="Courier New"/>
              </a:rPr>
              <a:t>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>
                <a:latin typeface="Courier New"/>
                <a:cs typeface="Courier New"/>
              </a:rPr>
              <a:t>`</a:t>
            </a:r>
            <a:r>
              <a:rPr lang="en-US" dirty="0" smtClean="0">
                <a:latin typeface="Courier New"/>
                <a:cs typeface="Courier New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9110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Which version control system do </a:t>
            </a:r>
            <a:r>
              <a:rPr lang="en-US" dirty="0" smtClean="0"/>
              <a:t>you </a:t>
            </a:r>
            <a:r>
              <a:rPr lang="en-US" dirty="0" smtClean="0"/>
              <a:t>use?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 </a:t>
            </a:r>
            <a:r>
              <a:rPr lang="en-US" dirty="0" err="1" smtClean="0">
                <a:latin typeface="Courier New"/>
                <a:cs typeface="Courier New"/>
              </a:rPr>
              <a:t>foo.bak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err="1" smtClean="0">
                <a:latin typeface="Courier New"/>
                <a:cs typeface="Courier New"/>
              </a:rPr>
              <a:t>cp</a:t>
            </a:r>
            <a:r>
              <a:rPr lang="en-US" dirty="0" smtClean="0">
                <a:latin typeface="Courier New"/>
                <a:cs typeface="Courier New"/>
              </a:rPr>
              <a:t> foo{,.</a:t>
            </a:r>
            <a:r>
              <a:rPr lang="en-US" dirty="0">
                <a:latin typeface="Courier New"/>
                <a:cs typeface="Courier New"/>
              </a:rPr>
              <a:t>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>
                <a:latin typeface="Courier New"/>
                <a:cs typeface="Courier New"/>
              </a:rPr>
              <a:t>`</a:t>
            </a:r>
            <a:r>
              <a:rPr lang="en-US" dirty="0" smtClean="0">
                <a:latin typeface="Courier New"/>
                <a:cs typeface="Courier New"/>
              </a:rPr>
              <a:t>}</a:t>
            </a:r>
          </a:p>
          <a:p>
            <a:r>
              <a:rPr lang="en-US" dirty="0" err="1">
                <a:latin typeface="Courier New"/>
                <a:cs typeface="Courier New"/>
              </a:rPr>
              <a:t>cp</a:t>
            </a:r>
            <a:r>
              <a:rPr lang="en-US" dirty="0">
                <a:latin typeface="Courier New"/>
                <a:cs typeface="Courier New"/>
              </a:rPr>
              <a:t> foo{,.`date +%</a:t>
            </a:r>
            <a:r>
              <a:rPr lang="en-US" dirty="0" err="1">
                <a:latin typeface="Courier New"/>
                <a:cs typeface="Courier New"/>
              </a:rPr>
              <a:t>Y%m%d%H%M</a:t>
            </a:r>
            <a:r>
              <a:rPr lang="en-US" dirty="0" smtClean="0">
                <a:latin typeface="Courier New"/>
                <a:cs typeface="Courier New"/>
              </a:rPr>
              <a:t>`-`$USER`}</a:t>
            </a:r>
            <a:endParaRPr lang="en-US" dirty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191104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0590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40804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Golden images and snapshots</a:t>
            </a:r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Michael Goetz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Solutions Engineering Manager at Chef</a:t>
            </a:r>
            <a:endParaRPr lang="en-US" dirty="0" smtClean="0"/>
          </a:p>
          <a:p>
            <a:r>
              <a:rPr lang="en-US" dirty="0" smtClean="0"/>
              <a:t>Co-organizer </a:t>
            </a:r>
            <a:r>
              <a:rPr lang="en-US" dirty="0" smtClean="0"/>
              <a:t>of </a:t>
            </a:r>
            <a:r>
              <a:rPr lang="en-US" dirty="0" smtClean="0"/>
              <a:t>Seattle Chef </a:t>
            </a:r>
            <a:r>
              <a:rPr lang="en-US" dirty="0" err="1" smtClean="0"/>
              <a:t>meetup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@</a:t>
            </a:r>
            <a:r>
              <a:rPr lang="en-US" dirty="0" err="1" smtClean="0"/>
              <a:t>michaelpgoetz</a:t>
            </a:r>
            <a:endParaRPr lang="en-US" dirty="0" smtClean="0"/>
          </a:p>
          <a:p>
            <a:r>
              <a:rPr lang="en-US" dirty="0" err="1" smtClean="0"/>
              <a:t>mpgoetz@chef.io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2696547"/>
            <a:ext cx="37338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4646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Sys Admin’s Journey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err="1" smtClean="0"/>
              <a:t>ssh</a:t>
            </a:r>
            <a:endParaRPr lang="en-US" dirty="0"/>
          </a:p>
          <a:p>
            <a:r>
              <a:rPr lang="en-US" dirty="0" smtClean="0"/>
              <a:t>Store notes in </a:t>
            </a:r>
            <a:r>
              <a:rPr lang="en-US" dirty="0" smtClean="0">
                <a:latin typeface="Courier New"/>
                <a:cs typeface="Courier New"/>
              </a:rPr>
              <a:t>~/</a:t>
            </a:r>
            <a:r>
              <a:rPr lang="en-US" dirty="0" err="1" smtClean="0">
                <a:latin typeface="Courier New"/>
                <a:cs typeface="Courier New"/>
              </a:rPr>
              <a:t>server.txt</a:t>
            </a:r>
            <a:endParaRPr lang="en-US" dirty="0" smtClean="0">
              <a:latin typeface="Courier New"/>
              <a:cs typeface="Courier New"/>
            </a:endParaRPr>
          </a:p>
          <a:p>
            <a:r>
              <a:rPr lang="en-US" dirty="0" smtClean="0"/>
              <a:t>Move notes to the wiki</a:t>
            </a:r>
          </a:p>
          <a:p>
            <a:r>
              <a:rPr lang="en-US" dirty="0" smtClean="0"/>
              <a:t>Write some scripts (</a:t>
            </a:r>
            <a:r>
              <a:rPr lang="en-US" dirty="0" err="1" smtClean="0">
                <a:latin typeface="Courier New"/>
                <a:cs typeface="Courier New"/>
              </a:rPr>
              <a:t>setup.sh</a:t>
            </a:r>
            <a:r>
              <a:rPr lang="en-US" dirty="0" smtClean="0"/>
              <a:t>, </a:t>
            </a:r>
            <a:r>
              <a:rPr lang="en-US" dirty="0" err="1" smtClean="0">
                <a:latin typeface="Courier New"/>
                <a:cs typeface="Courier New"/>
              </a:rPr>
              <a:t>fixit.sh</a:t>
            </a:r>
            <a:r>
              <a:rPr lang="en-US" dirty="0" smtClean="0"/>
              <a:t>, etc.)</a:t>
            </a:r>
          </a:p>
          <a:p>
            <a:r>
              <a:rPr lang="en-US" dirty="0" smtClean="0"/>
              <a:t>Golden images and snapshots</a:t>
            </a:r>
          </a:p>
          <a:p>
            <a:r>
              <a:rPr lang="en-US" dirty="0" smtClean="0"/>
              <a:t>Policy-driven configuration management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3963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Benefits of Automation</a:t>
            </a:r>
            <a:endParaRPr lang="en-US" dirty="0"/>
          </a:p>
        </p:txBody>
      </p:sp>
      <p:pic>
        <p:nvPicPr>
          <p:cNvPr id="7" name="Picture Placeholder 6" descr="Figure_1_SCC_02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68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Dimensions of Scale</a:t>
            </a:r>
            <a:endParaRPr lang="en-US" dirty="0"/>
          </a:p>
        </p:txBody>
      </p:sp>
      <p:pic>
        <p:nvPicPr>
          <p:cNvPr id="5" name="Picture Placeholder 4" descr="Figure_002_DOS_002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4339" r="-16974"/>
          <a:stretch/>
        </p:blipFill>
        <p:spPr>
          <a:xfrm>
            <a:off x="482600" y="1143000"/>
            <a:ext cx="11201400" cy="5257800"/>
          </a:xfrm>
        </p:spPr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5259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Automation Platform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Creates a dependable view of your entire network’s state.</a:t>
            </a:r>
          </a:p>
          <a:p>
            <a:r>
              <a:rPr lang="en-US" dirty="0" smtClean="0"/>
              <a:t>Can handle complex dependencies among the nodes of your network.</a:t>
            </a:r>
          </a:p>
          <a:p>
            <a:r>
              <a:rPr lang="en-US" dirty="0" smtClean="0"/>
              <a:t>Is fault tolerant.</a:t>
            </a:r>
          </a:p>
          <a:p>
            <a:r>
              <a:rPr lang="en-US" dirty="0" smtClean="0"/>
              <a:t>Is secure.</a:t>
            </a:r>
          </a:p>
          <a:p>
            <a:r>
              <a:rPr lang="en-US" dirty="0" smtClean="0"/>
              <a:t>Can handle multiple platforms</a:t>
            </a:r>
          </a:p>
          <a:p>
            <a:r>
              <a:rPr lang="en-US" dirty="0" smtClean="0"/>
              <a:t>Can manage cloud resources</a:t>
            </a:r>
          </a:p>
          <a:p>
            <a:r>
              <a:rPr lang="en-US" dirty="0" smtClean="0"/>
              <a:t>Provides a foundation for innovation</a:t>
            </a:r>
          </a:p>
        </p:txBody>
      </p:sp>
    </p:spTree>
    <p:extLst>
      <p:ext uri="{BB962C8B-B14F-4D97-AF65-F5344CB8AC3E}">
        <p14:creationId xmlns:p14="http://schemas.microsoft.com/office/powerpoint/2010/main" val="133890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Programmatically provision and configure components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946501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Treat like any other code base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1506541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Reconstruct business from code repository, data backup, and compute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3230758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Infrastructure as Code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Programmatically provision and configure components</a:t>
            </a:r>
          </a:p>
          <a:p>
            <a:r>
              <a:rPr lang="en-US" dirty="0" smtClean="0"/>
              <a:t>Treat like any other code base</a:t>
            </a:r>
          </a:p>
          <a:p>
            <a:r>
              <a:rPr lang="en-US" dirty="0" smtClean="0"/>
              <a:t>Reconstruct business from code repository, data backup, and compute resources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</p:spTree>
    <p:extLst>
      <p:ext uri="{BB962C8B-B14F-4D97-AF65-F5344CB8AC3E}">
        <p14:creationId xmlns:p14="http://schemas.microsoft.com/office/powerpoint/2010/main" val="327950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Policy-based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You capture the policy for your infrastructure in </a:t>
            </a:r>
            <a:r>
              <a:rPr lang="en-US" dirty="0" smtClean="0"/>
              <a:t>code</a:t>
            </a:r>
          </a:p>
          <a:p>
            <a:r>
              <a:rPr lang="en-US" dirty="0"/>
              <a:t>A program ensures each node in your infrastructure complies with the </a:t>
            </a:r>
            <a:r>
              <a:rPr lang="en-US" dirty="0" smtClean="0"/>
              <a:t>policy</a:t>
            </a:r>
          </a:p>
          <a:p>
            <a:r>
              <a:rPr lang="en-US" dirty="0"/>
              <a:t>A control loop keeps the system stable and allows for change when policy is </a:t>
            </a:r>
            <a:r>
              <a:rPr lang="en-US" dirty="0" smtClean="0"/>
              <a:t>updated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94540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Infrastructure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</p:spTree>
    <p:extLst>
      <p:ext uri="{BB962C8B-B14F-4D97-AF65-F5344CB8AC3E}">
        <p14:creationId xmlns:p14="http://schemas.microsoft.com/office/powerpoint/2010/main" val="40926729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Compliance Mandate!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Compliance Mandate!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8416" y="3505200"/>
            <a:ext cx="4154984" cy="86177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Move SSH off of port 22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Let’s put it on 2022</a:t>
            </a:r>
          </a:p>
        </p:txBody>
      </p:sp>
    </p:spTree>
    <p:extLst>
      <p:ext uri="{BB962C8B-B14F-4D97-AF65-F5344CB8AC3E}">
        <p14:creationId xmlns:p14="http://schemas.microsoft.com/office/powerpoint/2010/main" val="1086645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 Golden Images to Update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01980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934229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19800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001029" y="55626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6 Golden Images to Update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4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934229" y="45720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6019800" y="4572000"/>
            <a:ext cx="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01029" y="55626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601980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88416" y="3536989"/>
            <a:ext cx="4309573" cy="301621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etc</a:t>
            </a: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</a:t>
            </a: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--- a/</a:t>
            </a:r>
            <a:r>
              <a:rPr lang="en-US" sz="2800" dirty="0" err="1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+++ b/</a:t>
            </a:r>
            <a:r>
              <a:rPr lang="en-US" sz="2800" dirty="0" err="1" smtClean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sshd_config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endParaRPr lang="en-US" sz="2800" dirty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-Port 22</a:t>
            </a:r>
          </a:p>
          <a:p>
            <a:r>
              <a:rPr lang="en-US" sz="2800" dirty="0">
                <a:solidFill>
                  <a:schemeClr val="accent3">
                    <a:lumMod val="50000"/>
                  </a:schemeClr>
                </a:solidFill>
                <a:latin typeface="Courier New"/>
                <a:cs typeface="Courier New"/>
              </a:rPr>
              <a:t>+Port 2202</a:t>
            </a:r>
            <a:endParaRPr lang="en-US" sz="2800" dirty="0" smtClean="0">
              <a:solidFill>
                <a:schemeClr val="accent3">
                  <a:lumMod val="50000"/>
                </a:schemeClr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955760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12 Instances to replace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02758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7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8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839259" y="45720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9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928901" y="4572000"/>
            <a:ext cx="31949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906059" y="55626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88416" y="3505200"/>
            <a:ext cx="3244478" cy="172354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Launch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Delete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Repeat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Typically manually</a:t>
            </a:r>
          </a:p>
        </p:txBody>
      </p:sp>
    </p:spTree>
    <p:extLst>
      <p:ext uri="{BB962C8B-B14F-4D97-AF65-F5344CB8AC3E}">
        <p14:creationId xmlns:p14="http://schemas.microsoft.com/office/powerpoint/2010/main" val="1062500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Done in maintenance window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4934229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3810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3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6027580" y="16002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2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198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5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70866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6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81534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7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4953000" y="25908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>
                <a:solidFill>
                  <a:schemeClr val="accent3">
                    <a:lumMod val="50000"/>
                  </a:schemeClr>
                </a:solidFill>
              </a:rPr>
              <a:t>4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49530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8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839259" y="45720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10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6019800" y="3581400"/>
            <a:ext cx="17117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9</a:t>
            </a:r>
          </a:p>
        </p:txBody>
      </p:sp>
      <p:sp>
        <p:nvSpPr>
          <p:cNvPr id="31" name="TextBox 30"/>
          <p:cNvSpPr txBox="1"/>
          <p:nvPr/>
        </p:nvSpPr>
        <p:spPr>
          <a:xfrm>
            <a:off x="5928901" y="4572000"/>
            <a:ext cx="319499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11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5906059" y="5562600"/>
            <a:ext cx="34234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12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188416" y="3505200"/>
            <a:ext cx="2487861" cy="129266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High stakes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Late hours</a:t>
            </a:r>
          </a:p>
          <a:p>
            <a:pPr marL="342900" indent="-342900">
              <a:buFont typeface="Arial"/>
              <a:buChar char="•"/>
            </a:pP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Risky change</a:t>
            </a:r>
          </a:p>
        </p:txBody>
      </p:sp>
    </p:spTree>
    <p:extLst>
      <p:ext uri="{BB962C8B-B14F-4D97-AF65-F5344CB8AC3E}">
        <p14:creationId xmlns:p14="http://schemas.microsoft.com/office/powerpoint/2010/main" val="717685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configurations required?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sp>
        <p:nvSpPr>
          <p:cNvPr id="103" name="TextBox 102"/>
          <p:cNvSpPr txBox="1"/>
          <p:nvPr/>
        </p:nvSpPr>
        <p:spPr>
          <a:xfrm>
            <a:off x="3276600" y="1600200"/>
            <a:ext cx="1180461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Graphite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6781800" y="1600200"/>
            <a:ext cx="958045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Nagios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8839200" y="2590800"/>
            <a:ext cx="8381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JBoss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6781800" y="3581400"/>
            <a:ext cx="1505220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Memcache</a:t>
            </a:r>
            <a:endParaRPr lang="en-US" sz="2400" dirty="0" smtClean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7" name="TextBox 106"/>
          <p:cNvSpPr txBox="1"/>
          <p:nvPr/>
        </p:nvSpPr>
        <p:spPr>
          <a:xfrm>
            <a:off x="6781800" y="4648200"/>
            <a:ext cx="2223866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Slaves</a:t>
            </a:r>
          </a:p>
        </p:txBody>
      </p:sp>
      <p:sp>
        <p:nvSpPr>
          <p:cNvPr id="108" name="TextBox 107"/>
          <p:cNvSpPr txBox="1"/>
          <p:nvPr/>
        </p:nvSpPr>
        <p:spPr>
          <a:xfrm>
            <a:off x="6781800" y="5638800"/>
            <a:ext cx="2244204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err="1" smtClean="0">
                <a:solidFill>
                  <a:schemeClr val="accent3">
                    <a:lumMod val="50000"/>
                  </a:schemeClr>
                </a:solidFill>
              </a:rPr>
              <a:t>Postgres</a:t>
            </a:r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 Master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188416" y="3505200"/>
            <a:ext cx="3926384" cy="156966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Do the new instances have new IP Addresses?</a:t>
            </a:r>
          </a:p>
          <a:p>
            <a:endParaRPr lang="en-US" sz="28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US" dirty="0" smtClean="0">
                <a:solidFill>
                  <a:schemeClr val="accent3">
                    <a:lumMod val="50000"/>
                  </a:schemeClr>
                </a:solidFill>
              </a:rPr>
              <a:t>* Not all connections shown</a:t>
            </a:r>
          </a:p>
        </p:txBody>
      </p:sp>
      <p:cxnSp>
        <p:nvCxnSpPr>
          <p:cNvPr id="13" name="Straight Arrow Connector 12"/>
          <p:cNvCxnSpPr>
            <a:stCxn id="11" idx="2"/>
            <a:endCxn id="20" idx="0"/>
          </p:cNvCxnSpPr>
          <p:nvPr/>
        </p:nvCxnSpPr>
        <p:spPr>
          <a:xfrm flipH="1">
            <a:off x="5018943" y="2186354"/>
            <a:ext cx="1105876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0" idx="0"/>
            <a:endCxn id="21" idx="2"/>
          </p:cNvCxnSpPr>
          <p:nvPr/>
        </p:nvCxnSpPr>
        <p:spPr>
          <a:xfrm flipV="1">
            <a:off x="3914043" y="2186354"/>
            <a:ext cx="1124438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1" idx="2"/>
            <a:endCxn id="50" idx="0"/>
          </p:cNvCxnSpPr>
          <p:nvPr/>
        </p:nvCxnSpPr>
        <p:spPr>
          <a:xfrm>
            <a:off x="6124819" y="2186354"/>
            <a:ext cx="2133600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1" idx="2"/>
            <a:endCxn id="40" idx="0"/>
          </p:cNvCxnSpPr>
          <p:nvPr/>
        </p:nvCxnSpPr>
        <p:spPr>
          <a:xfrm>
            <a:off x="6124819" y="2186354"/>
            <a:ext cx="1066800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1" idx="2"/>
            <a:endCxn id="10" idx="0"/>
          </p:cNvCxnSpPr>
          <p:nvPr/>
        </p:nvCxnSpPr>
        <p:spPr>
          <a:xfrm flipH="1">
            <a:off x="6105281" y="2186354"/>
            <a:ext cx="19538" cy="23543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80" idx="2"/>
            <a:endCxn id="18" idx="0"/>
          </p:cNvCxnSpPr>
          <p:nvPr/>
        </p:nvCxnSpPr>
        <p:spPr>
          <a:xfrm>
            <a:off x="3914043" y="3202355"/>
            <a:ext cx="11088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20" idx="2"/>
            <a:endCxn id="18" idx="0"/>
          </p:cNvCxnSpPr>
          <p:nvPr/>
        </p:nvCxnSpPr>
        <p:spPr>
          <a:xfrm>
            <a:off x="5018943" y="3202355"/>
            <a:ext cx="39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>
            <a:stCxn id="10" idx="2"/>
            <a:endCxn id="5" idx="0"/>
          </p:cNvCxnSpPr>
          <p:nvPr/>
        </p:nvCxnSpPr>
        <p:spPr>
          <a:xfrm>
            <a:off x="6105281" y="3202355"/>
            <a:ext cx="390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>
            <a:stCxn id="20" idx="2"/>
            <a:endCxn id="5" idx="0"/>
          </p:cNvCxnSpPr>
          <p:nvPr/>
        </p:nvCxnSpPr>
        <p:spPr>
          <a:xfrm>
            <a:off x="5018943" y="3202355"/>
            <a:ext cx="1090246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10" idx="2"/>
            <a:endCxn id="18" idx="0"/>
          </p:cNvCxnSpPr>
          <p:nvPr/>
        </p:nvCxnSpPr>
        <p:spPr>
          <a:xfrm flipH="1">
            <a:off x="5022851" y="3202355"/>
            <a:ext cx="10824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40" idx="2"/>
            <a:endCxn id="5" idx="0"/>
          </p:cNvCxnSpPr>
          <p:nvPr/>
        </p:nvCxnSpPr>
        <p:spPr>
          <a:xfrm flipH="1">
            <a:off x="6109189" y="3202355"/>
            <a:ext cx="10824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40" idx="2"/>
            <a:endCxn id="18" idx="0"/>
          </p:cNvCxnSpPr>
          <p:nvPr/>
        </p:nvCxnSpPr>
        <p:spPr>
          <a:xfrm flipH="1">
            <a:off x="5022851" y="3202355"/>
            <a:ext cx="216876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>
            <a:stCxn id="50" idx="2"/>
            <a:endCxn id="18" idx="0"/>
          </p:cNvCxnSpPr>
          <p:nvPr/>
        </p:nvCxnSpPr>
        <p:spPr>
          <a:xfrm flipH="1">
            <a:off x="5022851" y="3202355"/>
            <a:ext cx="3235568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stCxn id="50" idx="2"/>
            <a:endCxn id="5" idx="0"/>
          </p:cNvCxnSpPr>
          <p:nvPr/>
        </p:nvCxnSpPr>
        <p:spPr>
          <a:xfrm flipH="1">
            <a:off x="6109189" y="3202355"/>
            <a:ext cx="2149230" cy="200268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/>
          <p:cNvCxnSpPr>
            <a:stCxn id="12" idx="0"/>
            <a:endCxn id="19" idx="2"/>
          </p:cNvCxnSpPr>
          <p:nvPr/>
        </p:nvCxnSpPr>
        <p:spPr>
          <a:xfrm flipH="1" flipV="1">
            <a:off x="5018943" y="5175739"/>
            <a:ext cx="1086338" cy="21589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>
            <a:stCxn id="9" idx="2"/>
            <a:endCxn id="12" idx="0"/>
          </p:cNvCxnSpPr>
          <p:nvPr/>
        </p:nvCxnSpPr>
        <p:spPr>
          <a:xfrm>
            <a:off x="6105281" y="5175739"/>
            <a:ext cx="0" cy="215899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" name="Straight Arrow Connector 71"/>
          <p:cNvCxnSpPr>
            <a:stCxn id="19" idx="0"/>
            <a:endCxn id="18" idx="2"/>
          </p:cNvCxnSpPr>
          <p:nvPr/>
        </p:nvCxnSpPr>
        <p:spPr>
          <a:xfrm flipV="1">
            <a:off x="5018943" y="4183185"/>
            <a:ext cx="3908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" name="Straight Arrow Connector 74"/>
          <p:cNvCxnSpPr>
            <a:stCxn id="18" idx="2"/>
            <a:endCxn id="9" idx="0"/>
          </p:cNvCxnSpPr>
          <p:nvPr/>
        </p:nvCxnSpPr>
        <p:spPr>
          <a:xfrm>
            <a:off x="5022851" y="4183185"/>
            <a:ext cx="1082430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/>
          <p:cNvCxnSpPr>
            <a:stCxn id="5" idx="2"/>
            <a:endCxn id="9" idx="0"/>
          </p:cNvCxnSpPr>
          <p:nvPr/>
        </p:nvCxnSpPr>
        <p:spPr>
          <a:xfrm flipH="1">
            <a:off x="6105281" y="4183185"/>
            <a:ext cx="3908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" name="Straight Arrow Connector 80"/>
          <p:cNvCxnSpPr>
            <a:stCxn id="19" idx="0"/>
            <a:endCxn id="5" idx="2"/>
          </p:cNvCxnSpPr>
          <p:nvPr/>
        </p:nvCxnSpPr>
        <p:spPr>
          <a:xfrm flipV="1">
            <a:off x="5018943" y="4183185"/>
            <a:ext cx="1090246" cy="211992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>
            <a:stCxn id="18" idx="3"/>
            <a:endCxn id="5" idx="1"/>
          </p:cNvCxnSpPr>
          <p:nvPr/>
        </p:nvCxnSpPr>
        <p:spPr>
          <a:xfrm>
            <a:off x="5413132" y="3792904"/>
            <a:ext cx="305776" cy="0"/>
          </a:xfrm>
          <a:prstGeom prst="straightConnector1">
            <a:avLst/>
          </a:prstGeom>
          <a:ln>
            <a:solidFill>
              <a:schemeClr val="tx1"/>
            </a:solidFill>
            <a:headEnd type="arrow"/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4764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Golden Images vs. Policy-based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8908" y="3402623"/>
            <a:ext cx="780562" cy="78056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4395177"/>
            <a:ext cx="780562" cy="780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2421793"/>
            <a:ext cx="780562" cy="78056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4538" y="1405792"/>
            <a:ext cx="780562" cy="7805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0" y="5391638"/>
            <a:ext cx="780562" cy="780562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2570" y="3402623"/>
            <a:ext cx="780562" cy="780562"/>
          </a:xfrm>
          <a:prstGeom prst="rect">
            <a:avLst/>
          </a:prstGeom>
        </p:spPr>
      </p:pic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4395177"/>
            <a:ext cx="780562" cy="780562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2421793"/>
            <a:ext cx="780562" cy="780562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200" y="1405792"/>
            <a:ext cx="780562" cy="78056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8662" y="5391638"/>
            <a:ext cx="780562" cy="780562"/>
          </a:xfrm>
          <a:prstGeom prst="rect">
            <a:avLst/>
          </a:prstGeom>
        </p:spPr>
      </p:pic>
      <p:pic>
        <p:nvPicPr>
          <p:cNvPr id="38" name="Picture 3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5246" y="3402623"/>
            <a:ext cx="780562" cy="780562"/>
          </a:xfrm>
          <a:prstGeom prst="rect">
            <a:avLst/>
          </a:prstGeom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4395177"/>
            <a:ext cx="780562" cy="780562"/>
          </a:xfrm>
          <a:prstGeom prst="rect">
            <a:avLst/>
          </a:prstGeom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2421793"/>
            <a:ext cx="780562" cy="780562"/>
          </a:xfrm>
          <a:prstGeom prst="rect">
            <a:avLst/>
          </a:prstGeom>
        </p:spPr>
      </p:pic>
      <p:pic>
        <p:nvPicPr>
          <p:cNvPr id="41" name="Picture 4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0876" y="1405792"/>
            <a:ext cx="780562" cy="780562"/>
          </a:xfrm>
          <a:prstGeom prst="rect">
            <a:avLst/>
          </a:prstGeom>
        </p:spPr>
      </p:pic>
      <p:pic>
        <p:nvPicPr>
          <p:cNvPr id="42" name="Picture 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01338" y="5391638"/>
            <a:ext cx="780562" cy="780562"/>
          </a:xfrm>
          <a:prstGeom prst="rect">
            <a:avLst/>
          </a:prstGeom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72046" y="3402623"/>
            <a:ext cx="780562" cy="780562"/>
          </a:xfrm>
          <a:prstGeom prst="rect">
            <a:avLst/>
          </a:prstGeom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4395177"/>
            <a:ext cx="780562" cy="780562"/>
          </a:xfrm>
          <a:prstGeom prst="rect">
            <a:avLst/>
          </a:prstGeom>
        </p:spPr>
      </p:pic>
      <p:pic>
        <p:nvPicPr>
          <p:cNvPr id="50" name="Picture 4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2421793"/>
            <a:ext cx="780562" cy="780562"/>
          </a:xfrm>
          <a:prstGeom prst="rect">
            <a:avLst/>
          </a:prstGeom>
        </p:spPr>
      </p:pic>
      <p:pic>
        <p:nvPicPr>
          <p:cNvPr id="51" name="Picture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7676" y="1405792"/>
            <a:ext cx="780562" cy="780562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8138" y="5391638"/>
            <a:ext cx="780562" cy="780562"/>
          </a:xfrm>
          <a:prstGeom prst="rect">
            <a:avLst/>
          </a:prstGeom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8384" y="3402623"/>
            <a:ext cx="780562" cy="780562"/>
          </a:xfrm>
          <a:prstGeom prst="rect">
            <a:avLst/>
          </a:prstGeom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4395177"/>
            <a:ext cx="780562" cy="780562"/>
          </a:xfrm>
          <a:prstGeom prst="rect">
            <a:avLst/>
          </a:prstGeom>
        </p:spPr>
      </p:pic>
      <p:pic>
        <p:nvPicPr>
          <p:cNvPr id="60" name="Picture 5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2421793"/>
            <a:ext cx="780562" cy="780562"/>
          </a:xfrm>
          <a:prstGeom prst="rect">
            <a:avLst/>
          </a:prstGeom>
        </p:spPr>
      </p:pic>
      <p:pic>
        <p:nvPicPr>
          <p:cNvPr id="61" name="Picture 6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4014" y="1405792"/>
            <a:ext cx="780562" cy="780562"/>
          </a:xfrm>
          <a:prstGeom prst="rect">
            <a:avLst/>
          </a:prstGeom>
        </p:spPr>
      </p:pic>
      <p:pic>
        <p:nvPicPr>
          <p:cNvPr id="62" name="Picture 6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4476" y="5391638"/>
            <a:ext cx="780562" cy="780562"/>
          </a:xfrm>
          <a:prstGeom prst="rect">
            <a:avLst/>
          </a:prstGeom>
        </p:spPr>
      </p:pic>
      <p:pic>
        <p:nvPicPr>
          <p:cNvPr id="63" name="Picture 6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4532" y="3402623"/>
            <a:ext cx="780562" cy="780562"/>
          </a:xfrm>
          <a:prstGeom prst="rect">
            <a:avLst/>
          </a:prstGeom>
        </p:spPr>
      </p:pic>
      <p:pic>
        <p:nvPicPr>
          <p:cNvPr id="64" name="Picture 6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4395177"/>
            <a:ext cx="780562" cy="780562"/>
          </a:xfrm>
          <a:prstGeom prst="rect">
            <a:avLst/>
          </a:prstGeom>
        </p:spPr>
      </p:pic>
      <p:pic>
        <p:nvPicPr>
          <p:cNvPr id="65" name="Picture 6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2421793"/>
            <a:ext cx="780562" cy="780562"/>
          </a:xfrm>
          <a:prstGeom prst="rect">
            <a:avLst/>
          </a:prstGeom>
        </p:spPr>
      </p:pic>
      <p:pic>
        <p:nvPicPr>
          <p:cNvPr id="66" name="Picture 6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0162" y="1405792"/>
            <a:ext cx="780562" cy="780562"/>
          </a:xfrm>
          <a:prstGeom prst="rect">
            <a:avLst/>
          </a:prstGeom>
        </p:spPr>
      </p:pic>
      <p:pic>
        <p:nvPicPr>
          <p:cNvPr id="67" name="Picture 6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0624" y="5391638"/>
            <a:ext cx="780562" cy="780562"/>
          </a:xfrm>
          <a:prstGeom prst="rect">
            <a:avLst/>
          </a:prstGeom>
        </p:spPr>
      </p:pic>
      <p:pic>
        <p:nvPicPr>
          <p:cNvPr id="68" name="Picture 6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194" y="3402623"/>
            <a:ext cx="780562" cy="780562"/>
          </a:xfrm>
          <a:prstGeom prst="rect">
            <a:avLst/>
          </a:prstGeom>
        </p:spPr>
      </p:pic>
      <p:pic>
        <p:nvPicPr>
          <p:cNvPr id="69" name="Picture 6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4395177"/>
            <a:ext cx="780562" cy="780562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2421793"/>
            <a:ext cx="780562" cy="780562"/>
          </a:xfrm>
          <a:prstGeom prst="rect">
            <a:avLst/>
          </a:prstGeom>
        </p:spPr>
      </p:pic>
      <p:pic>
        <p:nvPicPr>
          <p:cNvPr id="71" name="Picture 7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824" y="1405792"/>
            <a:ext cx="780562" cy="780562"/>
          </a:xfrm>
          <a:prstGeom prst="rect">
            <a:avLst/>
          </a:prstGeom>
        </p:spPr>
      </p:pic>
      <p:pic>
        <p:nvPicPr>
          <p:cNvPr id="72" name="Picture 7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4286" y="5391638"/>
            <a:ext cx="780562" cy="780562"/>
          </a:xfrm>
          <a:prstGeom prst="rect">
            <a:avLst/>
          </a:prstGeom>
        </p:spPr>
      </p:pic>
      <p:pic>
        <p:nvPicPr>
          <p:cNvPr id="73" name="Picture 7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0870" y="3402623"/>
            <a:ext cx="780562" cy="780562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4395177"/>
            <a:ext cx="780562" cy="780562"/>
          </a:xfrm>
          <a:prstGeom prst="rect">
            <a:avLst/>
          </a:prstGeom>
        </p:spPr>
      </p:pic>
      <p:pic>
        <p:nvPicPr>
          <p:cNvPr id="75" name="Picture 7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2421793"/>
            <a:ext cx="780562" cy="780562"/>
          </a:xfrm>
          <a:prstGeom prst="rect">
            <a:avLst/>
          </a:prstGeom>
        </p:spPr>
      </p:pic>
      <p:pic>
        <p:nvPicPr>
          <p:cNvPr id="76" name="Picture 7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0" y="1405792"/>
            <a:ext cx="780562" cy="780562"/>
          </a:xfrm>
          <a:prstGeom prst="rect">
            <a:avLst/>
          </a:prstGeom>
        </p:spPr>
      </p:pic>
      <p:pic>
        <p:nvPicPr>
          <p:cNvPr id="77" name="Picture 7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962" y="5391638"/>
            <a:ext cx="780562" cy="780562"/>
          </a:xfrm>
          <a:prstGeom prst="rect">
            <a:avLst/>
          </a:prstGeom>
        </p:spPr>
      </p:pic>
      <p:pic>
        <p:nvPicPr>
          <p:cNvPr id="78" name="Picture 7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7670" y="3402623"/>
            <a:ext cx="780562" cy="780562"/>
          </a:xfrm>
          <a:prstGeom prst="rect">
            <a:avLst/>
          </a:prstGeom>
        </p:spPr>
      </p:pic>
      <p:pic>
        <p:nvPicPr>
          <p:cNvPr id="79" name="Picture 7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4395177"/>
            <a:ext cx="780562" cy="780562"/>
          </a:xfrm>
          <a:prstGeom prst="rect">
            <a:avLst/>
          </a:prstGeom>
        </p:spPr>
      </p:pic>
      <p:pic>
        <p:nvPicPr>
          <p:cNvPr id="80" name="Picture 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2421793"/>
            <a:ext cx="780562" cy="780562"/>
          </a:xfrm>
          <a:prstGeom prst="rect">
            <a:avLst/>
          </a:prstGeom>
        </p:spPr>
      </p:pic>
      <p:pic>
        <p:nvPicPr>
          <p:cNvPr id="81" name="Picture 8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3300" y="1405792"/>
            <a:ext cx="780562" cy="780562"/>
          </a:xfrm>
          <a:prstGeom prst="rect">
            <a:avLst/>
          </a:prstGeom>
        </p:spPr>
      </p:pic>
      <p:pic>
        <p:nvPicPr>
          <p:cNvPr id="82" name="Picture 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3762" y="5391638"/>
            <a:ext cx="780562" cy="780562"/>
          </a:xfrm>
          <a:prstGeom prst="rect">
            <a:avLst/>
          </a:prstGeom>
        </p:spPr>
      </p:pic>
      <p:pic>
        <p:nvPicPr>
          <p:cNvPr id="93" name="Picture 9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80870" y="3402623"/>
            <a:ext cx="780562" cy="780562"/>
          </a:xfrm>
          <a:prstGeom prst="rect">
            <a:avLst/>
          </a:prstGeom>
        </p:spPr>
      </p:pic>
      <p:pic>
        <p:nvPicPr>
          <p:cNvPr id="94" name="Picture 9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4395177"/>
            <a:ext cx="780562" cy="780562"/>
          </a:xfrm>
          <a:prstGeom prst="rect">
            <a:avLst/>
          </a:prstGeom>
        </p:spPr>
      </p:pic>
      <p:pic>
        <p:nvPicPr>
          <p:cNvPr id="95" name="Picture 9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2421793"/>
            <a:ext cx="780562" cy="780562"/>
          </a:xfrm>
          <a:prstGeom prst="rect">
            <a:avLst/>
          </a:prstGeom>
        </p:spPr>
      </p:pic>
      <p:pic>
        <p:nvPicPr>
          <p:cNvPr id="96" name="Picture 9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6500" y="1405792"/>
            <a:ext cx="780562" cy="780562"/>
          </a:xfrm>
          <a:prstGeom prst="rect">
            <a:avLst/>
          </a:prstGeom>
        </p:spPr>
      </p:pic>
      <p:pic>
        <p:nvPicPr>
          <p:cNvPr id="97" name="Picture 9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76962" y="5391638"/>
            <a:ext cx="780562" cy="780562"/>
          </a:xfrm>
          <a:prstGeom prst="rect">
            <a:avLst/>
          </a:prstGeom>
        </p:spPr>
      </p:pic>
      <p:pic>
        <p:nvPicPr>
          <p:cNvPr id="98" name="Picture 9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7208" y="3402623"/>
            <a:ext cx="780562" cy="780562"/>
          </a:xfrm>
          <a:prstGeom prst="rect">
            <a:avLst/>
          </a:prstGeom>
        </p:spPr>
      </p:pic>
      <p:pic>
        <p:nvPicPr>
          <p:cNvPr id="99" name="Picture 9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4395177"/>
            <a:ext cx="780562" cy="780562"/>
          </a:xfrm>
          <a:prstGeom prst="rect">
            <a:avLst/>
          </a:prstGeom>
        </p:spPr>
      </p:pic>
      <p:pic>
        <p:nvPicPr>
          <p:cNvPr id="100" name="Picture 9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2421793"/>
            <a:ext cx="780562" cy="780562"/>
          </a:xfrm>
          <a:prstGeom prst="rect">
            <a:avLst/>
          </a:prstGeom>
        </p:spPr>
      </p:pic>
      <p:pic>
        <p:nvPicPr>
          <p:cNvPr id="101" name="Picture 10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2838" y="1405792"/>
            <a:ext cx="780562" cy="780562"/>
          </a:xfrm>
          <a:prstGeom prst="rect">
            <a:avLst/>
          </a:prstGeom>
        </p:spPr>
      </p:pic>
      <p:pic>
        <p:nvPicPr>
          <p:cNvPr id="102" name="Picture 10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3300" y="5391638"/>
            <a:ext cx="780562" cy="780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4739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Chef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Fast, scalable, flexible IT automation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264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Chef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Open source framework for managing complexity in your infrastructure through policy-driven automation code</a:t>
            </a:r>
          </a:p>
          <a:p>
            <a:r>
              <a:rPr lang="en-US" dirty="0" smtClean="0"/>
              <a:t>A community of professionals</a:t>
            </a:r>
          </a:p>
          <a:p>
            <a:r>
              <a:rPr lang="en-US" dirty="0" smtClean="0"/>
              <a:t>A company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9804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Developer?</a:t>
            </a:r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</a:t>
            </a:r>
            <a:endParaRPr lang="en-US" dirty="0"/>
          </a:p>
        </p:txBody>
      </p:sp>
      <p:pic>
        <p:nvPicPr>
          <p:cNvPr id="6" name="Picture Placeholder 5" descr="Chef | IT automation for speed and awesomeness | Chef.jp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968" r="-22968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 smtClean="0"/>
              <a:t>www.chef.io</a:t>
            </a:r>
            <a:r>
              <a:rPr lang="en-US" dirty="0" smtClean="0"/>
              <a:t>/chef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8807686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Server – Policy &amp; State</a:t>
            </a:r>
            <a:endParaRPr lang="en-US" dirty="0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083" r="-52083"/>
          <a:stretch/>
        </p:blipFill>
        <p:spPr/>
      </p:pic>
      <p:sp>
        <p:nvSpPr>
          <p:cNvPr id="4" name="Tex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56613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Desired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2535" b="-253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6052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Desired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753" b="-75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11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Desired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4964" b="-4964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0294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Server – Policy &amp; State</a:t>
            </a:r>
            <a:endParaRPr lang="en-US" dirty="0"/>
          </a:p>
        </p:txBody>
      </p:sp>
      <p:pic>
        <p:nvPicPr>
          <p:cNvPr id="7" name="Picture Placeholder 6" descr="Figure_005_AP_001.eps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52083" r="-52083"/>
          <a:stretch/>
        </p:blipFill>
        <p:spPr/>
      </p:pic>
      <p:sp>
        <p:nvSpPr>
          <p:cNvPr id="4" name="Tex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765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Proxy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-11289" r="-1128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1607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52691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7641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393" b="-1339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9592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Developer?</a:t>
            </a:r>
          </a:p>
          <a:p>
            <a:pPr lvl="1"/>
            <a:r>
              <a:rPr lang="en-US" dirty="0" smtClean="0"/>
              <a:t>Ruby developer?</a:t>
            </a:r>
          </a:p>
        </p:txBody>
      </p:sp>
    </p:spTree>
    <p:extLst>
      <p:ext uri="{BB962C8B-B14F-4D97-AF65-F5344CB8AC3E}">
        <p14:creationId xmlns:p14="http://schemas.microsoft.com/office/powerpoint/2010/main" val="4254265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3692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02192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13257" b="-1325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5585398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 Proxy Configuration</a:t>
            </a:r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-28965" b="-28965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227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 Proxy Configuration</a:t>
            </a:r>
            <a:endParaRPr lang="en-US" dirty="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l="-11289" r="-11289"/>
          <a:stretch>
            <a:fillRect/>
          </a:stretch>
        </p:blipFill>
        <p:spPr/>
      </p:pic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75347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Building your policy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Resources and Recipes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672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Piece of the system and its desired state</a:t>
            </a:r>
          </a:p>
          <a:p>
            <a:pPr lvl="1"/>
            <a:r>
              <a:rPr lang="en-US" dirty="0"/>
              <a:t>Package that should be installed</a:t>
            </a:r>
          </a:p>
          <a:p>
            <a:pPr lvl="1"/>
            <a:r>
              <a:rPr lang="en-US" dirty="0"/>
              <a:t>Service that should be running</a:t>
            </a:r>
          </a:p>
          <a:p>
            <a:pPr lvl="1"/>
            <a:r>
              <a:rPr lang="en-US" dirty="0"/>
              <a:t>File that should be generated</a:t>
            </a:r>
          </a:p>
          <a:p>
            <a:pPr lvl="1"/>
            <a:r>
              <a:rPr lang="en-US" dirty="0" err="1"/>
              <a:t>Cron</a:t>
            </a:r>
            <a:r>
              <a:rPr lang="en-US" dirty="0"/>
              <a:t> job that should be configured</a:t>
            </a:r>
          </a:p>
          <a:p>
            <a:pPr lvl="1"/>
            <a:r>
              <a:rPr lang="en-US" dirty="0"/>
              <a:t>User that should be managed</a:t>
            </a:r>
          </a:p>
          <a:p>
            <a:pPr lvl="1"/>
            <a:r>
              <a:rPr lang="en-US" dirty="0"/>
              <a:t>And more</a:t>
            </a:r>
          </a:p>
          <a:p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850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Hello, Chef!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tmp</a:t>
            </a:r>
            <a:r>
              <a:rPr lang="en-US" dirty="0">
                <a:solidFill>
                  <a:srgbClr val="4E9A06"/>
                </a:solidFill>
              </a:rPr>
              <a:t>/</a:t>
            </a:r>
            <a:r>
              <a:rPr lang="en-US" dirty="0" err="1">
                <a:solidFill>
                  <a:srgbClr val="4E9A06"/>
                </a:solidFill>
              </a:rPr>
              <a:t>hello_chef.txt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content </a:t>
            </a:r>
            <a:r>
              <a:rPr lang="en-US" dirty="0">
                <a:solidFill>
                  <a:srgbClr val="4E9A06"/>
                </a:solidFill>
              </a:rPr>
              <a:t>"Hello, Chef"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mode </a:t>
            </a:r>
            <a:r>
              <a:rPr lang="en-US" dirty="0">
                <a:solidFill>
                  <a:srgbClr val="4E9A06"/>
                </a:solidFill>
              </a:rPr>
              <a:t>"0777"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~/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0247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2100" dirty="0"/>
              <a:t>Recipe: (chef-apply cookbook)::(chef-apply recipe)</a:t>
            </a:r>
          </a:p>
          <a:p>
            <a:r>
              <a:rPr lang="en-US" sz="2100" dirty="0"/>
              <a:t>  * file[/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] action create</a:t>
            </a:r>
          </a:p>
          <a:p>
            <a:r>
              <a:rPr lang="en-US" sz="2100" dirty="0"/>
              <a:t>    - create new file 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endParaRPr lang="en-US" sz="2100" dirty="0"/>
          </a:p>
          <a:p>
            <a:r>
              <a:rPr lang="en-US" sz="2100" dirty="0"/>
              <a:t>    - update content in file 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 from none to 79c290</a:t>
            </a:r>
          </a:p>
          <a:p>
            <a:r>
              <a:rPr lang="en-US" sz="2100" dirty="0"/>
              <a:t>    --- 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     2014-10-22 19:59:04.000000000 -0400</a:t>
            </a:r>
          </a:p>
          <a:p>
            <a:r>
              <a:rPr lang="en-US" sz="2100" dirty="0"/>
              <a:t>    +++ /</a:t>
            </a:r>
            <a:r>
              <a:rPr lang="en-US" sz="2100" dirty="0" err="1"/>
              <a:t>tmp</a:t>
            </a:r>
            <a:r>
              <a:rPr lang="en-US" sz="2100" dirty="0"/>
              <a:t>/.hello_chef.txt20141022-23075-19aelx1      2014-10-22 19:59:04.000000000 -0400</a:t>
            </a:r>
          </a:p>
          <a:p>
            <a:r>
              <a:rPr lang="en-US" sz="2100" dirty="0"/>
              <a:t>    @@ -1 +1,2 @@</a:t>
            </a:r>
          </a:p>
          <a:p>
            <a:r>
              <a:rPr lang="en-US" sz="2100" dirty="0"/>
              <a:t>    +Hello, Chef</a:t>
            </a:r>
          </a:p>
          <a:p>
            <a:r>
              <a:rPr lang="en-US" sz="2100" dirty="0"/>
              <a:t>    - change mode from '' to '0777'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the policy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4327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Describe the desired state</a:t>
            </a:r>
          </a:p>
          <a:p>
            <a:r>
              <a:rPr lang="en-US" dirty="0" smtClean="0"/>
              <a:t>Do not need to tell Chef how to get there</a:t>
            </a:r>
          </a:p>
          <a:p>
            <a:endParaRPr lang="en-US" dirty="0"/>
          </a:p>
          <a:p>
            <a:r>
              <a:rPr lang="en-US" dirty="0" smtClean="0"/>
              <a:t>What happens when you re-apply the policy?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0363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Developer?</a:t>
            </a:r>
          </a:p>
          <a:p>
            <a:pPr lvl="1"/>
            <a:r>
              <a:rPr lang="en-US" dirty="0" smtClean="0"/>
              <a:t>Ruby developer?</a:t>
            </a:r>
          </a:p>
          <a:p>
            <a:r>
              <a:rPr lang="en-US" dirty="0" err="1" smtClean="0"/>
              <a:t>DevOp</a:t>
            </a:r>
            <a:r>
              <a:rPr lang="en-US" dirty="0" smtClean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79217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2100" dirty="0"/>
              <a:t>Recipe: (chef-apply cookbook)::(chef-apply recipe)</a:t>
            </a:r>
          </a:p>
          <a:p>
            <a:r>
              <a:rPr lang="en-US" sz="2100" dirty="0"/>
              <a:t>  * file[/</a:t>
            </a:r>
            <a:r>
              <a:rPr lang="en-US" sz="2100" dirty="0" err="1"/>
              <a:t>tmp</a:t>
            </a:r>
            <a:r>
              <a:rPr lang="en-US" sz="2100" dirty="0"/>
              <a:t>/</a:t>
            </a:r>
            <a:r>
              <a:rPr lang="en-US" sz="2100" dirty="0" err="1"/>
              <a:t>hello_chef.txt</a:t>
            </a:r>
            <a:r>
              <a:rPr lang="en-US" sz="2100" dirty="0"/>
              <a:t>] action create (up to date)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the policy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93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 piece of the system</a:t>
            </a:r>
          </a:p>
          <a:p>
            <a:r>
              <a:rPr lang="en-US" dirty="0" smtClean="0"/>
              <a:t>Its desired state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400" dirty="0">
                <a:solidFill>
                  <a:srgbClr val="000000"/>
                </a:solidFill>
              </a:rPr>
              <a:t>file </a:t>
            </a:r>
            <a:r>
              <a:rPr lang="en-US" sz="2400" dirty="0">
                <a:solidFill>
                  <a:srgbClr val="4E9A06"/>
                </a:solidFill>
              </a:rPr>
              <a:t>"/</a:t>
            </a:r>
            <a:r>
              <a:rPr lang="en-US" sz="2400" dirty="0" err="1">
                <a:solidFill>
                  <a:srgbClr val="4E9A06"/>
                </a:solidFill>
              </a:rPr>
              <a:t>tmp</a:t>
            </a:r>
            <a:r>
              <a:rPr lang="en-US" sz="2400" dirty="0">
                <a:solidFill>
                  <a:srgbClr val="4E9A06"/>
                </a:solidFill>
              </a:rPr>
              <a:t>/</a:t>
            </a:r>
            <a:r>
              <a:rPr lang="en-US" sz="2400" dirty="0" err="1">
                <a:solidFill>
                  <a:srgbClr val="4E9A06"/>
                </a:solidFill>
              </a:rPr>
              <a:t>hello_chef.txt</a:t>
            </a:r>
            <a:r>
              <a:rPr lang="en-US" sz="2400" dirty="0">
                <a:solidFill>
                  <a:srgbClr val="4E9A06"/>
                </a:solidFill>
              </a:rPr>
              <a:t>" </a:t>
            </a:r>
            <a:r>
              <a:rPr lang="en-US" sz="2400" b="1" dirty="0">
                <a:solidFill>
                  <a:srgbClr val="204A87"/>
                </a:solidFill>
              </a:rPr>
              <a:t>do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content </a:t>
            </a:r>
            <a:r>
              <a:rPr lang="en-US" sz="2400" dirty="0">
                <a:solidFill>
                  <a:srgbClr val="4E9A06"/>
                </a:solidFill>
              </a:rPr>
              <a:t>"Hello, Chef"</a:t>
            </a:r>
          </a:p>
          <a:p>
            <a:r>
              <a:rPr lang="en-US" sz="2400" dirty="0"/>
              <a:t>  </a:t>
            </a:r>
            <a:r>
              <a:rPr lang="en-US" sz="2400" dirty="0">
                <a:solidFill>
                  <a:srgbClr val="000000"/>
                </a:solidFill>
              </a:rPr>
              <a:t>mode </a:t>
            </a:r>
            <a:r>
              <a:rPr lang="en-US" sz="2400" dirty="0">
                <a:solidFill>
                  <a:srgbClr val="4E9A06"/>
                </a:solidFill>
              </a:rPr>
              <a:t>"0777"</a:t>
            </a:r>
          </a:p>
          <a:p>
            <a:r>
              <a:rPr lang="en-US" sz="2400" b="1" dirty="0">
                <a:solidFill>
                  <a:srgbClr val="204A87"/>
                </a:solidFill>
              </a:rPr>
              <a:t>end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30659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Change the state of the system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 anchor="ctr" anchorCtr="0">
            <a:normAutofit fontScale="62500" lnSpcReduction="20000"/>
          </a:bodyPr>
          <a:lstStyle/>
          <a:p>
            <a:r>
              <a:rPr lang="en-US" dirty="0" smtClean="0"/>
              <a:t>echo “Hello, </a:t>
            </a:r>
            <a:r>
              <a:rPr lang="en-US" dirty="0" smtClean="0"/>
              <a:t>#</a:t>
            </a:r>
            <a:r>
              <a:rPr lang="en-US" dirty="0" err="1" smtClean="0"/>
              <a:t>kansaslinuxfest</a:t>
            </a:r>
            <a:r>
              <a:rPr lang="en-US" dirty="0" smtClean="0"/>
              <a:t>” </a:t>
            </a:r>
            <a:r>
              <a:rPr lang="en-US" dirty="0" smtClean="0"/>
              <a:t>&gt; /</a:t>
            </a:r>
            <a:r>
              <a:rPr lang="en-US" dirty="0" err="1" smtClean="0"/>
              <a:t>tmp</a:t>
            </a:r>
            <a:r>
              <a:rPr lang="en-US" dirty="0" smtClean="0"/>
              <a:t>/</a:t>
            </a:r>
            <a:r>
              <a:rPr lang="en-US" dirty="0" err="1" smtClean="0"/>
              <a:t>hello_chef.txt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0957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/>
        <p:txBody>
          <a:bodyPr>
            <a:noAutofit/>
          </a:bodyPr>
          <a:lstStyle/>
          <a:p>
            <a:r>
              <a:rPr lang="en-US" sz="2000" dirty="0"/>
              <a:t>Recipe: (chef-apply cookbook)::(chef-apply recipe)</a:t>
            </a:r>
          </a:p>
          <a:p>
            <a:r>
              <a:rPr lang="en-US" sz="2000" dirty="0"/>
              <a:t>  * file[/</a:t>
            </a:r>
            <a:r>
              <a:rPr lang="en-US" sz="2000" dirty="0" err="1"/>
              <a:t>tmp</a:t>
            </a:r>
            <a:r>
              <a:rPr lang="en-US" sz="2000" dirty="0"/>
              <a:t>/</a:t>
            </a:r>
            <a:r>
              <a:rPr lang="en-US" sz="2000" dirty="0" err="1"/>
              <a:t>hello_chef.txt</a:t>
            </a:r>
            <a:r>
              <a:rPr lang="en-US" sz="2000" dirty="0"/>
              <a:t>] action create</a:t>
            </a:r>
          </a:p>
          <a:p>
            <a:r>
              <a:rPr lang="en-US" sz="2000" dirty="0"/>
              <a:t>    - update content in file /</a:t>
            </a:r>
            <a:r>
              <a:rPr lang="en-US" sz="2000" dirty="0" err="1"/>
              <a:t>tmp</a:t>
            </a:r>
            <a:r>
              <a:rPr lang="en-US" sz="2000" dirty="0"/>
              <a:t>/</a:t>
            </a:r>
            <a:r>
              <a:rPr lang="en-US" sz="2000" dirty="0" err="1"/>
              <a:t>hello_chef.txt</a:t>
            </a:r>
            <a:r>
              <a:rPr lang="en-US" sz="2000" dirty="0"/>
              <a:t> from e453df to 79c290</a:t>
            </a:r>
          </a:p>
          <a:p>
            <a:r>
              <a:rPr lang="en-US" sz="2000" dirty="0"/>
              <a:t>    --- /</a:t>
            </a:r>
            <a:r>
              <a:rPr lang="en-US" sz="2000" dirty="0" err="1"/>
              <a:t>tmp</a:t>
            </a:r>
            <a:r>
              <a:rPr lang="en-US" sz="2000" dirty="0"/>
              <a:t>/</a:t>
            </a:r>
            <a:r>
              <a:rPr lang="en-US" sz="2000" dirty="0" err="1"/>
              <a:t>hello_chef.txt</a:t>
            </a:r>
            <a:r>
              <a:rPr lang="en-US" sz="2000" dirty="0"/>
              <a:t>     2014-10-22 20:00:20.000000000 -0400</a:t>
            </a:r>
          </a:p>
          <a:p>
            <a:r>
              <a:rPr lang="en-US" sz="2000" dirty="0"/>
              <a:t>    +++ /</a:t>
            </a:r>
            <a:r>
              <a:rPr lang="en-US" sz="2000" dirty="0" err="1"/>
              <a:t>tmp</a:t>
            </a:r>
            <a:r>
              <a:rPr lang="en-US" sz="2000" dirty="0"/>
              <a:t>/.hello_chef.txt20141022-23340-17a7m5t      2014-10-22 20:00:50.000000000 -0400</a:t>
            </a:r>
          </a:p>
          <a:p>
            <a:r>
              <a:rPr lang="en-US" sz="2000" dirty="0"/>
              <a:t>    @@ -1,2 +1,2 @@</a:t>
            </a:r>
          </a:p>
          <a:p>
            <a:r>
              <a:rPr lang="en-US" sz="2000" dirty="0"/>
              <a:t>    -“Hello, </a:t>
            </a:r>
            <a:r>
              <a:rPr lang="en-US" sz="2000" dirty="0" smtClean="0"/>
              <a:t>#</a:t>
            </a:r>
            <a:r>
              <a:rPr lang="en-US" sz="2000" dirty="0" err="1" smtClean="0"/>
              <a:t>kansaslinuxfest</a:t>
            </a:r>
            <a:r>
              <a:rPr lang="en-US" sz="2000" dirty="0" smtClean="0"/>
              <a:t>”</a:t>
            </a:r>
            <a:endParaRPr lang="en-US" sz="2000" dirty="0"/>
          </a:p>
          <a:p>
            <a:r>
              <a:rPr lang="en-US" sz="2000" dirty="0"/>
              <a:t>    +Hello, Chef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 the policy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err="1" smtClean="0"/>
              <a:t>sudo</a:t>
            </a:r>
            <a:r>
              <a:rPr lang="en-US" dirty="0" smtClean="0"/>
              <a:t> chef-apply </a:t>
            </a:r>
            <a:r>
              <a:rPr lang="en-US" dirty="0" err="1" smtClean="0"/>
              <a:t>hello_chef.rb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961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 – Test and Repair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Resources use a test and repair model</a:t>
            </a:r>
          </a:p>
          <a:p>
            <a:endParaRPr lang="en-US" dirty="0"/>
          </a:p>
          <a:p>
            <a:r>
              <a:rPr lang="en-US" dirty="0" smtClean="0"/>
              <a:t>Resource currently in the desired state?</a:t>
            </a:r>
          </a:p>
          <a:p>
            <a:pPr lvl="1"/>
            <a:r>
              <a:rPr lang="en-US" sz="3500" dirty="0" smtClean="0"/>
              <a:t>Yes – Do nothing</a:t>
            </a:r>
          </a:p>
          <a:p>
            <a:pPr lvl="1"/>
            <a:r>
              <a:rPr lang="en-US" sz="3500" dirty="0" smtClean="0"/>
              <a:t>No – Bring the resource into the desired state (repair)</a:t>
            </a: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214420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Built-in Resources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package</a:t>
            </a:r>
          </a:p>
          <a:p>
            <a:r>
              <a:rPr lang="en-US" dirty="0" smtClean="0"/>
              <a:t>template</a:t>
            </a:r>
          </a:p>
          <a:p>
            <a:r>
              <a:rPr lang="en-US" dirty="0" smtClean="0"/>
              <a:t>service</a:t>
            </a:r>
          </a:p>
          <a:p>
            <a:r>
              <a:rPr lang="en-US" dirty="0" err="1" smtClean="0"/>
              <a:t>cron</a:t>
            </a:r>
            <a:endParaRPr lang="en-US" dirty="0" smtClean="0"/>
          </a:p>
          <a:p>
            <a:r>
              <a:rPr lang="en-US" dirty="0" smtClean="0"/>
              <a:t>directory</a:t>
            </a:r>
          </a:p>
          <a:p>
            <a:r>
              <a:rPr lang="en-US" dirty="0" smtClean="0"/>
              <a:t>mount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user</a:t>
            </a:r>
          </a:p>
          <a:p>
            <a:r>
              <a:rPr lang="en-US" dirty="0" smtClean="0"/>
              <a:t>group</a:t>
            </a:r>
          </a:p>
          <a:p>
            <a:r>
              <a:rPr lang="en-US" dirty="0" err="1" smtClean="0"/>
              <a:t>registry_key</a:t>
            </a:r>
            <a:endParaRPr lang="en-US" dirty="0" smtClean="0"/>
          </a:p>
          <a:p>
            <a:r>
              <a:rPr lang="en-US" dirty="0" err="1" smtClean="0"/>
              <a:t>remote_directory</a:t>
            </a:r>
            <a:endParaRPr lang="en-US" dirty="0" smtClean="0"/>
          </a:p>
          <a:p>
            <a:r>
              <a:rPr lang="en-US" dirty="0" smtClean="0"/>
              <a:t>route</a:t>
            </a:r>
          </a:p>
          <a:p>
            <a:r>
              <a:rPr lang="en-US" dirty="0" smtClean="0"/>
              <a:t>and many more…</a:t>
            </a:r>
            <a:endParaRPr lang="en-US" dirty="0"/>
          </a:p>
        </p:txBody>
      </p:sp>
      <p:sp>
        <p:nvSpPr>
          <p:cNvPr id="7" name="Text Placeholder 3"/>
          <p:cNvSpPr txBox="1">
            <a:spLocks/>
          </p:cNvSpPr>
          <p:nvPr/>
        </p:nvSpPr>
        <p:spPr bwMode="white">
          <a:xfrm>
            <a:off x="457200" y="5486400"/>
            <a:ext cx="11201400" cy="1066800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>
            <a:lvl1pPr marL="231775" indent="-23177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4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-225425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6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30238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801688" indent="-17145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74725" indent="-173038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Char char="•"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9514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Recipes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Policy is defined as a collection of </a:t>
            </a:r>
            <a:r>
              <a:rPr lang="en-US" b="1" dirty="0" smtClean="0"/>
              <a:t>resources</a:t>
            </a:r>
            <a:r>
              <a:rPr lang="en-US" dirty="0" smtClean="0"/>
              <a:t> </a:t>
            </a:r>
            <a:r>
              <a:rPr lang="en-US" dirty="0"/>
              <a:t>in </a:t>
            </a:r>
            <a:r>
              <a:rPr lang="en-US" b="1" dirty="0" smtClean="0"/>
              <a:t>recipes</a:t>
            </a:r>
            <a:r>
              <a:rPr lang="en-US" dirty="0" smtClean="0"/>
              <a:t>.  </a:t>
            </a:r>
            <a:r>
              <a:rPr lang="en-US" dirty="0"/>
              <a:t>There are lots of abstractions on top of this but </a:t>
            </a:r>
            <a:r>
              <a:rPr lang="en-US" b="1" dirty="0" smtClean="0"/>
              <a:t>resources</a:t>
            </a:r>
            <a:r>
              <a:rPr lang="en-US" dirty="0" smtClean="0"/>
              <a:t> </a:t>
            </a:r>
            <a:r>
              <a:rPr lang="en-US" dirty="0"/>
              <a:t>are the basic building blocks.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641880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Recipe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47500" lnSpcReduction="20000"/>
          </a:bodyPr>
          <a:lstStyle/>
          <a:p>
            <a:r>
              <a:rPr lang="en-US" dirty="0">
                <a:solidFill>
                  <a:srgbClr val="000000"/>
                </a:solidFill>
              </a:rPr>
              <a:t>package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"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template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etc</a:t>
            </a:r>
            <a:r>
              <a:rPr lang="en-US" dirty="0">
                <a:solidFill>
                  <a:srgbClr val="4E9A06"/>
                </a:solidFill>
              </a:rPr>
              <a:t>/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/</a:t>
            </a:r>
            <a:r>
              <a:rPr lang="en-US" dirty="0" err="1">
                <a:solidFill>
                  <a:srgbClr val="4E9A06"/>
                </a:solidFill>
              </a:rPr>
              <a:t>conf</a:t>
            </a:r>
            <a:r>
              <a:rPr lang="en-US" dirty="0">
                <a:solidFill>
                  <a:srgbClr val="4E9A06"/>
                </a:solidFill>
              </a:rPr>
              <a:t>/</a:t>
            </a:r>
            <a:r>
              <a:rPr lang="en-US" dirty="0" err="1">
                <a:solidFill>
                  <a:srgbClr val="4E9A06"/>
                </a:solidFill>
              </a:rPr>
              <a:t>httpd.conf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source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httpd.conf.erb</a:t>
            </a:r>
            <a:r>
              <a:rPr lang="en-US" dirty="0">
                <a:solidFill>
                  <a:srgbClr val="4E9A06"/>
                </a:solidFill>
              </a:rPr>
              <a:t>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owner  </a:t>
            </a:r>
            <a:r>
              <a:rPr lang="en-US" dirty="0">
                <a:solidFill>
                  <a:srgbClr val="4E9A06"/>
                </a:solidFill>
              </a:rPr>
              <a:t>"root"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group  </a:t>
            </a:r>
            <a:r>
              <a:rPr lang="en-US" dirty="0">
                <a:solidFill>
                  <a:srgbClr val="4E9A06"/>
                </a:solidFill>
              </a:rPr>
              <a:t>"root"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mode   </a:t>
            </a:r>
            <a:r>
              <a:rPr lang="en-US" dirty="0">
                <a:solidFill>
                  <a:srgbClr val="4E9A06"/>
                </a:solidFill>
              </a:rPr>
              <a:t>"0644"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notifies </a:t>
            </a:r>
            <a:r>
              <a:rPr lang="en-US" dirty="0">
                <a:solidFill>
                  <a:srgbClr val="4E9A06"/>
                </a:solidFill>
              </a:rPr>
              <a:t>:restart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>
                <a:solidFill>
                  <a:srgbClr val="4E9A06"/>
                </a:solidFill>
              </a:rPr>
              <a:t>"service[</a:t>
            </a:r>
            <a:r>
              <a:rPr lang="en-US" b="1" dirty="0" err="1">
                <a:solidFill>
                  <a:srgbClr val="4E9A06"/>
                </a:solidFill>
              </a:rPr>
              <a:t>httpd</a:t>
            </a:r>
            <a:r>
              <a:rPr lang="en-US" b="1" dirty="0">
                <a:solidFill>
                  <a:srgbClr val="4E9A06"/>
                </a:solidFill>
              </a:rPr>
              <a:t>]"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service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action </a:t>
            </a:r>
            <a:r>
              <a:rPr lang="en-US" b="1" dirty="0">
                <a:solidFill>
                  <a:srgbClr val="CE5C00"/>
                </a:solidFill>
              </a:rPr>
              <a:t>[</a:t>
            </a:r>
            <a:r>
              <a:rPr lang="en-US" b="1" dirty="0">
                <a:solidFill>
                  <a:srgbClr val="4E9A06"/>
                </a:solidFill>
              </a:rPr>
              <a:t>:start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>
                <a:solidFill>
                  <a:srgbClr val="4E9A06"/>
                </a:solidFill>
              </a:rPr>
              <a:t>:enable</a:t>
            </a:r>
            <a:r>
              <a:rPr lang="en-US" b="1" dirty="0">
                <a:solidFill>
                  <a:srgbClr val="CE5C00"/>
                </a:solidFill>
              </a:rPr>
              <a:t>]</a:t>
            </a: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file </a:t>
            </a:r>
            <a:r>
              <a:rPr lang="en-US" dirty="0">
                <a:solidFill>
                  <a:srgbClr val="4E9A06"/>
                </a:solidFill>
              </a:rPr>
              <a:t>"/</a:t>
            </a:r>
            <a:r>
              <a:rPr lang="en-US" dirty="0" err="1">
                <a:solidFill>
                  <a:srgbClr val="4E9A06"/>
                </a:solidFill>
              </a:rPr>
              <a:t>var</a:t>
            </a:r>
            <a:r>
              <a:rPr lang="en-US" dirty="0">
                <a:solidFill>
                  <a:srgbClr val="4E9A06"/>
                </a:solidFill>
              </a:rPr>
              <a:t>/www/html/</a:t>
            </a:r>
            <a:r>
              <a:rPr lang="en-US" dirty="0" err="1">
                <a:solidFill>
                  <a:srgbClr val="4E9A06"/>
                </a:solidFill>
              </a:rPr>
              <a:t>index.html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content </a:t>
            </a:r>
            <a:r>
              <a:rPr lang="en-US" dirty="0">
                <a:solidFill>
                  <a:srgbClr val="4E9A06"/>
                </a:solidFill>
              </a:rPr>
              <a:t>"Hello, </a:t>
            </a:r>
            <a:r>
              <a:rPr lang="en-US" dirty="0" smtClean="0">
                <a:solidFill>
                  <a:srgbClr val="4E9A06"/>
                </a:solidFill>
              </a:rPr>
              <a:t>Kansas </a:t>
            </a:r>
            <a:r>
              <a:rPr lang="en-US" dirty="0" err="1" smtClean="0">
                <a:solidFill>
                  <a:srgbClr val="4E9A06"/>
                </a:solidFill>
              </a:rPr>
              <a:t>Linuxfest</a:t>
            </a:r>
            <a:r>
              <a:rPr lang="en-US" dirty="0" smtClean="0">
                <a:solidFill>
                  <a:srgbClr val="4E9A06"/>
                </a:solidFill>
              </a:rPr>
              <a:t>!"</a:t>
            </a:r>
            <a:endParaRPr lang="en-US" dirty="0">
              <a:solidFill>
                <a:srgbClr val="4E9A06"/>
              </a:solidFill>
            </a:endParaRPr>
          </a:p>
          <a:p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89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Test-driven Infrastructure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Change policy with confidence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0245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New policy mandate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Apache should listen on port 81, not the default port!</a:t>
            </a:r>
          </a:p>
          <a:p>
            <a:endParaRPr lang="en-US" dirty="0"/>
          </a:p>
          <a:p>
            <a:r>
              <a:rPr lang="en-US" dirty="0" smtClean="0"/>
              <a:t>Verify policy changes BEFORE applying the changes to production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649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Hello!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System Administrator?</a:t>
            </a:r>
          </a:p>
          <a:p>
            <a:r>
              <a:rPr lang="en-US" dirty="0" smtClean="0"/>
              <a:t>Developer?</a:t>
            </a:r>
          </a:p>
          <a:p>
            <a:pPr lvl="1"/>
            <a:r>
              <a:rPr lang="en-US" dirty="0" smtClean="0"/>
              <a:t>Ruby developer?</a:t>
            </a:r>
          </a:p>
          <a:p>
            <a:r>
              <a:rPr lang="en-US" dirty="0" err="1" smtClean="0"/>
              <a:t>DevOp</a:t>
            </a:r>
            <a:r>
              <a:rPr lang="en-US" dirty="0" smtClean="0"/>
              <a:t>?</a:t>
            </a:r>
          </a:p>
          <a:p>
            <a:r>
              <a:rPr lang="en-US" dirty="0" smtClean="0"/>
              <a:t>Business Person</a:t>
            </a:r>
            <a:r>
              <a:rPr lang="en-US" dirty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79217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 to ask when testing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Did chef-client complete successfully?</a:t>
            </a:r>
          </a:p>
          <a:p>
            <a:r>
              <a:rPr lang="en-US" dirty="0"/>
              <a:t>Did the recipe put the node in the desired state?</a:t>
            </a:r>
          </a:p>
          <a:p>
            <a:r>
              <a:rPr lang="en-US" dirty="0"/>
              <a:t>Are the resources properly defined?</a:t>
            </a:r>
          </a:p>
          <a:p>
            <a:r>
              <a:rPr lang="en-US" dirty="0"/>
              <a:t>Does the code following our style guide?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3656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client success 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Requirements to verify chef-client success:</a:t>
            </a:r>
          </a:p>
          <a:p>
            <a:pPr lvl="1"/>
            <a:r>
              <a:rPr lang="en-US" dirty="0" smtClean="0"/>
              <a:t>A place to store the cookbook artifact</a:t>
            </a:r>
          </a:p>
        </p:txBody>
      </p:sp>
    </p:spTree>
    <p:extLst>
      <p:ext uri="{BB962C8B-B14F-4D97-AF65-F5344CB8AC3E}">
        <p14:creationId xmlns:p14="http://schemas.microsoft.com/office/powerpoint/2010/main" val="17618780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client success 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Requirements to verify chef-client success:</a:t>
            </a:r>
          </a:p>
          <a:p>
            <a:pPr lvl="1"/>
            <a:r>
              <a:rPr lang="en-US" dirty="0" smtClean="0"/>
              <a:t>A place to store the cookbook artifact</a:t>
            </a:r>
          </a:p>
          <a:p>
            <a:pPr lvl="1"/>
            <a:r>
              <a:rPr lang="en-US" dirty="0" smtClean="0"/>
              <a:t>A chef-client with access to the cookbook</a:t>
            </a:r>
          </a:p>
        </p:txBody>
      </p:sp>
    </p:spTree>
    <p:extLst>
      <p:ext uri="{BB962C8B-B14F-4D97-AF65-F5344CB8AC3E}">
        <p14:creationId xmlns:p14="http://schemas.microsoft.com/office/powerpoint/2010/main" val="3813060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Chef client success status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Requirements to verify chef-client success:</a:t>
            </a:r>
          </a:p>
          <a:p>
            <a:pPr lvl="1"/>
            <a:r>
              <a:rPr lang="en-US" dirty="0" smtClean="0"/>
              <a:t>A place to store the cookbook artifact</a:t>
            </a:r>
          </a:p>
          <a:p>
            <a:pPr lvl="1"/>
            <a:r>
              <a:rPr lang="en-US" dirty="0" smtClean="0"/>
              <a:t>A chef-client with access to the cookbook</a:t>
            </a:r>
          </a:p>
          <a:p>
            <a:pPr lvl="1"/>
            <a:r>
              <a:rPr lang="en-US" dirty="0" smtClean="0"/>
              <a:t>A target server running the same OS as production</a:t>
            </a:r>
          </a:p>
        </p:txBody>
      </p:sp>
    </p:spTree>
    <p:extLst>
      <p:ext uri="{BB962C8B-B14F-4D97-AF65-F5344CB8AC3E}">
        <p14:creationId xmlns:p14="http://schemas.microsoft.com/office/powerpoint/2010/main" val="3817987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Kitchen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57200" y="1143000"/>
            <a:ext cx="8861425" cy="5257800"/>
          </a:xfrm>
        </p:spPr>
        <p:txBody>
          <a:bodyPr/>
          <a:lstStyle/>
          <a:p>
            <a:r>
              <a:rPr lang="en-US" dirty="0" smtClean="0"/>
              <a:t>Test harness to execute code on one or more platforms</a:t>
            </a:r>
          </a:p>
          <a:p>
            <a:r>
              <a:rPr lang="en-US" dirty="0" smtClean="0"/>
              <a:t>Driver plugins to allow your code to run on various cloud and virtualization providers</a:t>
            </a:r>
          </a:p>
          <a:p>
            <a:r>
              <a:rPr lang="en-US" dirty="0" smtClean="0"/>
              <a:t>Includes support for many testing frameworks</a:t>
            </a:r>
          </a:p>
          <a:p>
            <a:r>
              <a:rPr lang="en-US" dirty="0" smtClean="0"/>
              <a:t>Included with </a:t>
            </a:r>
            <a:r>
              <a:rPr lang="en-US" dirty="0" err="1" smtClean="0"/>
              <a:t>ChefDK</a:t>
            </a: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15450" y="2428875"/>
            <a:ext cx="25146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621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Test Kitchen Lifecycle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kitchen create</a:t>
            </a:r>
          </a:p>
          <a:p>
            <a:r>
              <a:rPr lang="en-US" dirty="0" smtClean="0"/>
              <a:t>kitchen list</a:t>
            </a:r>
          </a:p>
          <a:p>
            <a:r>
              <a:rPr lang="en-US" dirty="0" smtClean="0"/>
              <a:t>kitchen converge</a:t>
            </a:r>
          </a:p>
          <a:p>
            <a:r>
              <a:rPr lang="en-US" dirty="0" smtClean="0"/>
              <a:t>kitchen login</a:t>
            </a:r>
          </a:p>
          <a:p>
            <a:r>
              <a:rPr lang="en-US" dirty="0" smtClean="0"/>
              <a:t>kitchen destroy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07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to ask when testing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r>
              <a:rPr lang="en-US" dirty="0" smtClean="0"/>
              <a:t>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7423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</a:t>
            </a:r>
            <a:r>
              <a:rPr lang="en-US" sz="2600" dirty="0" smtClean="0"/>
              <a:t>:</a:t>
            </a:r>
            <a:endParaRPr lang="en-US" sz="2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Manually Inspect with kitchen login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8356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</a:t>
            </a:r>
            <a:r>
              <a:rPr lang="en-US" sz="2600" dirty="0" smtClean="0"/>
              <a:t>:</a:t>
            </a:r>
            <a:endParaRPr lang="en-US" sz="2600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Manually Inspect with kitchen login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50000" y="2079625"/>
            <a:ext cx="975177" cy="36933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40954715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sz="2600" dirty="0" err="1"/>
              <a:t>kitchen@localhost's</a:t>
            </a:r>
            <a:r>
              <a:rPr lang="en-US" sz="2600" dirty="0"/>
              <a:t> password:</a:t>
            </a:r>
          </a:p>
          <a:p>
            <a:r>
              <a:rPr lang="en-US" sz="2600" dirty="0"/>
              <a:t>Last login: Wed Sep 24 04:30:29 2014 from 172.17.42.1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Manually Inspect with kitchen login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login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6350000" y="2079625"/>
            <a:ext cx="975177" cy="369332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0" bIns="0" rtlCol="0">
            <a:spAutoFit/>
          </a:bodyPr>
          <a:lstStyle/>
          <a:p>
            <a:r>
              <a:rPr lang="en-US" sz="2400" dirty="0" smtClean="0">
                <a:solidFill>
                  <a:schemeClr val="accent3">
                    <a:lumMod val="50000"/>
                  </a:schemeClr>
                </a:solidFill>
              </a:rPr>
              <a:t>kitchen</a:t>
            </a:r>
          </a:p>
        </p:txBody>
      </p:sp>
    </p:spTree>
    <p:extLst>
      <p:ext uri="{BB962C8B-B14F-4D97-AF65-F5344CB8AC3E}">
        <p14:creationId xmlns:p14="http://schemas.microsoft.com/office/powerpoint/2010/main" val="157909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you experienced?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Experience with Infrastructure as Code or Configuration Management?</a:t>
            </a:r>
          </a:p>
        </p:txBody>
      </p:sp>
    </p:spTree>
    <p:extLst>
      <p:ext uri="{BB962C8B-B14F-4D97-AF65-F5344CB8AC3E}">
        <p14:creationId xmlns:p14="http://schemas.microsoft.com/office/powerpoint/2010/main" val="663184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Hello, </a:t>
            </a:r>
            <a:r>
              <a:rPr lang="en-US" dirty="0" smtClean="0"/>
              <a:t>Kansas </a:t>
            </a:r>
            <a:r>
              <a:rPr lang="en-US" dirty="0" err="1" smtClean="0"/>
              <a:t>LinuxFest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Manually Inspect with kitchen login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curl http://</a:t>
            </a:r>
            <a:r>
              <a:rPr lang="en-US" dirty="0" err="1" smtClean="0"/>
              <a:t>localhost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3701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Serverspec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Write </a:t>
            </a:r>
            <a:r>
              <a:rPr lang="en-US" dirty="0" err="1" smtClean="0"/>
              <a:t>RSpec</a:t>
            </a:r>
            <a:r>
              <a:rPr lang="en-US" dirty="0" smtClean="0"/>
              <a:t> tests to verify your servers</a:t>
            </a:r>
          </a:p>
          <a:p>
            <a:r>
              <a:rPr lang="en-US" dirty="0" smtClean="0"/>
              <a:t>Not dependent on Chef</a:t>
            </a:r>
          </a:p>
          <a:p>
            <a:r>
              <a:rPr lang="en-US" dirty="0" smtClean="0"/>
              <a:t>Defines many resource types</a:t>
            </a:r>
          </a:p>
          <a:p>
            <a:pPr lvl="1"/>
            <a:r>
              <a:rPr lang="en-US" dirty="0" smtClean="0"/>
              <a:t>package, service, user, etc.</a:t>
            </a:r>
          </a:p>
          <a:p>
            <a:r>
              <a:rPr lang="en-US" dirty="0" smtClean="0"/>
              <a:t>Works well with Test Kitchen</a:t>
            </a:r>
          </a:p>
          <a:p>
            <a:r>
              <a:rPr lang="en-US" dirty="0">
                <a:hlinkClick r:id="rId2"/>
              </a:rPr>
              <a:t>http://serverspec.org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18500" y="3381375"/>
            <a:ext cx="330200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874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Serverspec</a:t>
            </a:r>
            <a:r>
              <a:rPr lang="en-US" dirty="0" smtClean="0"/>
              <a:t> Test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>
                <a:solidFill>
                  <a:srgbClr val="204A87"/>
                </a:solidFill>
              </a:rPr>
              <a:t>require </a:t>
            </a:r>
            <a:r>
              <a:rPr lang="en-US" dirty="0">
                <a:solidFill>
                  <a:srgbClr val="4E9A06"/>
                </a:solidFill>
              </a:rPr>
              <a:t>'</a:t>
            </a:r>
            <a:r>
              <a:rPr lang="en-US" dirty="0" err="1">
                <a:solidFill>
                  <a:srgbClr val="4E9A06"/>
                </a:solidFill>
              </a:rPr>
              <a:t>serverspec</a:t>
            </a:r>
            <a:r>
              <a:rPr lang="en-US" dirty="0">
                <a:solidFill>
                  <a:srgbClr val="4E9A06"/>
                </a:solidFill>
              </a:rPr>
              <a:t>'</a:t>
            </a:r>
          </a:p>
          <a:p>
            <a:r>
              <a:rPr lang="en-US" dirty="0">
                <a:solidFill>
                  <a:srgbClr val="000000"/>
                </a:solidFill>
              </a:rPr>
              <a:t>set </a:t>
            </a:r>
            <a:r>
              <a:rPr lang="en-US" dirty="0">
                <a:solidFill>
                  <a:srgbClr val="4E9A06"/>
                </a:solidFill>
              </a:rPr>
              <a:t>:backend</a:t>
            </a:r>
            <a:r>
              <a:rPr lang="en-US" b="1" dirty="0">
                <a:solidFill>
                  <a:srgbClr val="000000"/>
                </a:solidFill>
              </a:rPr>
              <a:t>, </a:t>
            </a:r>
            <a:r>
              <a:rPr lang="en-US" b="1" dirty="0">
                <a:solidFill>
                  <a:srgbClr val="4E9A06"/>
                </a:solidFill>
              </a:rPr>
              <a:t>:exec</a:t>
            </a:r>
          </a:p>
          <a:p>
            <a:endParaRPr lang="en-US" dirty="0"/>
          </a:p>
          <a:p>
            <a:r>
              <a:rPr lang="en-US" dirty="0">
                <a:solidFill>
                  <a:srgbClr val="000000"/>
                </a:solidFill>
              </a:rPr>
              <a:t>describe </a:t>
            </a:r>
            <a:r>
              <a:rPr lang="en-US" dirty="0">
                <a:solidFill>
                  <a:srgbClr val="4E9A06"/>
                </a:solidFill>
              </a:rPr>
              <a:t>"</a:t>
            </a:r>
            <a:r>
              <a:rPr lang="en-US" dirty="0" err="1">
                <a:solidFill>
                  <a:srgbClr val="4E9A06"/>
                </a:solidFill>
              </a:rPr>
              <a:t>apahce</a:t>
            </a:r>
            <a:r>
              <a:rPr lang="en-US" dirty="0">
                <a:solidFill>
                  <a:srgbClr val="4E9A06"/>
                </a:solidFill>
              </a:rPr>
              <a:t>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"has </a:t>
            </a:r>
            <a:r>
              <a:rPr lang="en-US" dirty="0" err="1">
                <a:solidFill>
                  <a:srgbClr val="4E9A06"/>
                </a:solidFill>
              </a:rPr>
              <a:t>httpd</a:t>
            </a:r>
            <a:r>
              <a:rPr lang="en-US" dirty="0">
                <a:solidFill>
                  <a:srgbClr val="4E9A06"/>
                </a:solidFill>
              </a:rPr>
              <a:t> package installed"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(package(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 err="1">
                <a:solidFill>
                  <a:srgbClr val="4E9A06"/>
                </a:solidFill>
              </a:rPr>
              <a:t>httpd</a:t>
            </a:r>
            <a:r>
              <a:rPr lang="en-US" b="1" dirty="0">
                <a:solidFill>
                  <a:srgbClr val="4E9A06"/>
                </a:solidFill>
              </a:rPr>
              <a:t>'</a:t>
            </a:r>
            <a:r>
              <a:rPr lang="en-US" b="1" dirty="0">
                <a:solidFill>
                  <a:srgbClr val="000000"/>
                </a:solidFill>
              </a:rPr>
              <a:t>))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be_installed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000000"/>
                </a:solidFill>
              </a:rPr>
              <a:t>  it </a:t>
            </a:r>
            <a:r>
              <a:rPr lang="en-US" dirty="0">
                <a:solidFill>
                  <a:srgbClr val="4E9A06"/>
                </a:solidFill>
              </a:rPr>
              <a:t>"is listening on port 80"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(port(</a:t>
            </a:r>
            <a:r>
              <a:rPr lang="en-US" b="1" dirty="0">
                <a:solidFill>
                  <a:srgbClr val="0000CF"/>
                </a:solidFill>
              </a:rPr>
              <a:t>80</a:t>
            </a:r>
            <a:r>
              <a:rPr lang="en-US" b="1" dirty="0">
                <a:solidFill>
                  <a:srgbClr val="000000"/>
                </a:solidFill>
              </a:rPr>
              <a:t>))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</a:t>
            </a:r>
            <a:r>
              <a:rPr lang="en-US" b="1" dirty="0" err="1">
                <a:solidFill>
                  <a:srgbClr val="000000"/>
                </a:solidFill>
              </a:rPr>
              <a:t>be_listening</a:t>
            </a:r>
            <a:endParaRPr lang="en-US" b="1" dirty="0">
              <a:solidFill>
                <a:srgbClr val="000000"/>
              </a:solidFill>
            </a:endParaRP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endParaRPr lang="en-US" dirty="0"/>
          </a:p>
          <a:p>
            <a:r>
              <a:rPr lang="en-US" dirty="0"/>
              <a:t>  </a:t>
            </a:r>
            <a:r>
              <a:rPr lang="en-US" dirty="0">
                <a:solidFill>
                  <a:srgbClr val="000000"/>
                </a:solidFill>
              </a:rPr>
              <a:t>it </a:t>
            </a:r>
            <a:r>
              <a:rPr lang="en-US" dirty="0">
                <a:solidFill>
                  <a:srgbClr val="4E9A06"/>
                </a:solidFill>
              </a:rPr>
              <a:t>"displays our home page" </a:t>
            </a:r>
            <a:r>
              <a:rPr lang="en-US" b="1" dirty="0">
                <a:solidFill>
                  <a:srgbClr val="204A87"/>
                </a:solidFill>
              </a:rPr>
              <a:t>do</a:t>
            </a:r>
          </a:p>
          <a:p>
            <a:r>
              <a:rPr lang="en-US" dirty="0"/>
              <a:t>    </a:t>
            </a:r>
            <a:r>
              <a:rPr lang="en-US" dirty="0">
                <a:solidFill>
                  <a:srgbClr val="000000"/>
                </a:solidFill>
              </a:rPr>
              <a:t>expect</a:t>
            </a:r>
            <a:r>
              <a:rPr lang="en-US" b="1" dirty="0">
                <a:solidFill>
                  <a:srgbClr val="000000"/>
                </a:solidFill>
              </a:rPr>
              <a:t>(command(</a:t>
            </a:r>
            <a:r>
              <a:rPr lang="en-US" b="1" dirty="0">
                <a:solidFill>
                  <a:srgbClr val="4E9A06"/>
                </a:solidFill>
              </a:rPr>
              <a:t>"curl http://</a:t>
            </a:r>
            <a:r>
              <a:rPr lang="en-US" b="1" dirty="0" err="1">
                <a:solidFill>
                  <a:srgbClr val="4E9A06"/>
                </a:solidFill>
              </a:rPr>
              <a:t>localhost</a:t>
            </a:r>
            <a:r>
              <a:rPr lang="en-US" b="1" dirty="0">
                <a:solidFill>
                  <a:srgbClr val="4E9A06"/>
                </a:solidFill>
              </a:rPr>
              <a:t>"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 err="1">
                <a:solidFill>
                  <a:srgbClr val="000000"/>
                </a:solidFill>
              </a:rPr>
              <a:t>stdout</a:t>
            </a:r>
            <a:r>
              <a:rPr lang="en-US" b="1" dirty="0">
                <a:solidFill>
                  <a:srgbClr val="000000"/>
                </a:solidFill>
              </a:rPr>
              <a:t>)</a:t>
            </a:r>
            <a:r>
              <a:rPr lang="en-US" b="1" dirty="0">
                <a:solidFill>
                  <a:srgbClr val="CE5C00"/>
                </a:solidFill>
              </a:rPr>
              <a:t>.</a:t>
            </a:r>
            <a:r>
              <a:rPr lang="en-US" b="1" dirty="0">
                <a:solidFill>
                  <a:srgbClr val="000000"/>
                </a:solidFill>
              </a:rPr>
              <a:t>to match </a:t>
            </a:r>
            <a:r>
              <a:rPr lang="en-US" b="1" dirty="0" smtClean="0">
                <a:solidFill>
                  <a:srgbClr val="4E9A06"/>
                </a:solidFill>
              </a:rPr>
              <a:t>/</a:t>
            </a:r>
            <a:r>
              <a:rPr lang="en-US" b="1" dirty="0" smtClean="0">
                <a:solidFill>
                  <a:srgbClr val="4E9A06"/>
                </a:solidFill>
              </a:rPr>
              <a:t>Kansas </a:t>
            </a:r>
            <a:r>
              <a:rPr lang="en-US" b="1" dirty="0" err="1" smtClean="0">
                <a:solidFill>
                  <a:srgbClr val="4E9A06"/>
                </a:solidFill>
              </a:rPr>
              <a:t>LinuxFest</a:t>
            </a:r>
            <a:r>
              <a:rPr lang="en-US" b="1" dirty="0" smtClean="0">
                <a:solidFill>
                  <a:srgbClr val="4E9A06"/>
                </a:solidFill>
              </a:rPr>
              <a:t>/</a:t>
            </a:r>
            <a:endParaRPr lang="en-US" b="1" dirty="0">
              <a:solidFill>
                <a:srgbClr val="4E9A06"/>
              </a:solidFill>
            </a:endParaRPr>
          </a:p>
          <a:p>
            <a:r>
              <a:rPr lang="en-US" dirty="0"/>
              <a:t>  </a:t>
            </a:r>
            <a:r>
              <a:rPr lang="en-US" b="1" dirty="0">
                <a:solidFill>
                  <a:srgbClr val="204A87"/>
                </a:solidFill>
              </a:rPr>
              <a:t>end</a:t>
            </a:r>
          </a:p>
          <a:p>
            <a:r>
              <a:rPr lang="en-US" b="1" dirty="0" smtClean="0">
                <a:solidFill>
                  <a:srgbClr val="204A87"/>
                </a:solidFill>
              </a:rPr>
              <a:t>end</a:t>
            </a:r>
            <a:endParaRPr lang="en-US" b="1" dirty="0">
              <a:solidFill>
                <a:srgbClr val="204A87"/>
              </a:solidFill>
            </a:endParaRPr>
          </a:p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/>
              <a:t>test/integration/default/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408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25000" lnSpcReduction="20000"/>
          </a:bodyPr>
          <a:lstStyle/>
          <a:p>
            <a:r>
              <a:rPr lang="en-US" dirty="0"/>
              <a:t>-----&gt; Setting up Busser</a:t>
            </a:r>
          </a:p>
          <a:p>
            <a:r>
              <a:rPr lang="en-US" dirty="0"/>
              <a:t>       Creating BUSSER_ROOT in /</a:t>
            </a:r>
            <a:r>
              <a:rPr lang="en-US" dirty="0" err="1"/>
              <a:t>tmp</a:t>
            </a:r>
            <a:r>
              <a:rPr lang="en-US" dirty="0"/>
              <a:t>/busser</a:t>
            </a:r>
          </a:p>
          <a:p>
            <a:r>
              <a:rPr lang="en-US" dirty="0"/>
              <a:t>       Creating busser </a:t>
            </a:r>
            <a:r>
              <a:rPr lang="en-US" dirty="0" err="1"/>
              <a:t>binstub</a:t>
            </a:r>
            <a:endParaRPr lang="en-US" dirty="0"/>
          </a:p>
          <a:p>
            <a:r>
              <a:rPr lang="en-US" dirty="0"/>
              <a:t>       Plugin </a:t>
            </a:r>
            <a:r>
              <a:rPr lang="en-US" dirty="0" err="1"/>
              <a:t>serverspec</a:t>
            </a:r>
            <a:r>
              <a:rPr lang="en-US" dirty="0"/>
              <a:t> installed (version 0.2.6)</a:t>
            </a:r>
          </a:p>
          <a:p>
            <a:r>
              <a:rPr lang="en-US" dirty="0"/>
              <a:t>-----&gt; Running </a:t>
            </a:r>
            <a:r>
              <a:rPr lang="en-US" dirty="0" err="1"/>
              <a:t>postinstall</a:t>
            </a:r>
            <a:r>
              <a:rPr lang="en-US" dirty="0"/>
              <a:t> for </a:t>
            </a:r>
            <a:r>
              <a:rPr lang="en-US" dirty="0" err="1"/>
              <a:t>serverspec</a:t>
            </a:r>
            <a:r>
              <a:rPr lang="en-US" dirty="0"/>
              <a:t> plugin</a:t>
            </a:r>
          </a:p>
          <a:p>
            <a:r>
              <a:rPr lang="en-US" dirty="0"/>
              <a:t>       Finished setting up &lt;default-centos-64&gt; (0m32.59s).</a:t>
            </a:r>
          </a:p>
          <a:p>
            <a:r>
              <a:rPr lang="en-US" dirty="0"/>
              <a:t>-----&gt; Verifying &lt;default-centos-64&gt;...</a:t>
            </a:r>
          </a:p>
          <a:p>
            <a:r>
              <a:rPr lang="en-US" dirty="0"/>
              <a:t>       Suite path directory /</a:t>
            </a:r>
            <a:r>
              <a:rPr lang="en-US" dirty="0" err="1"/>
              <a:t>tmp</a:t>
            </a:r>
            <a:r>
              <a:rPr lang="en-US" dirty="0"/>
              <a:t>/busser/suites does not exist, skipping.</a:t>
            </a:r>
          </a:p>
          <a:p>
            <a:r>
              <a:rPr lang="en-US" dirty="0"/>
              <a:t>       Uploading /</a:t>
            </a:r>
            <a:r>
              <a:rPr lang="en-US" dirty="0" err="1"/>
              <a:t>tmp</a:t>
            </a:r>
            <a:r>
              <a:rPr lang="en-US" dirty="0"/>
              <a:t>/busser/suites/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r>
              <a:rPr lang="en-US" dirty="0"/>
              <a:t> (mode=0664)</a:t>
            </a:r>
          </a:p>
          <a:p>
            <a:r>
              <a:rPr lang="en-US" dirty="0"/>
              <a:t>-----&gt; Running </a:t>
            </a:r>
            <a:r>
              <a:rPr lang="en-US" dirty="0" err="1"/>
              <a:t>serverspec</a:t>
            </a:r>
            <a:r>
              <a:rPr lang="en-US" dirty="0"/>
              <a:t> test suite</a:t>
            </a:r>
          </a:p>
          <a:p>
            <a:r>
              <a:rPr lang="en-US" dirty="0"/>
              <a:t>       /opt/chef/embedded/bin/ruby -I/</a:t>
            </a:r>
            <a:r>
              <a:rPr lang="en-US" dirty="0" err="1"/>
              <a:t>tmp</a:t>
            </a:r>
            <a:r>
              <a:rPr lang="en-US" dirty="0"/>
              <a:t>/busser/suites/</a:t>
            </a:r>
            <a:r>
              <a:rPr lang="en-US" dirty="0" err="1"/>
              <a:t>serverspec</a:t>
            </a:r>
            <a:r>
              <a:rPr lang="en-US" dirty="0"/>
              <a:t> -S /opt/chef/embedded/bin/</a:t>
            </a:r>
            <a:r>
              <a:rPr lang="en-US" dirty="0" err="1"/>
              <a:t>rspec</a:t>
            </a:r>
            <a:r>
              <a:rPr lang="en-US" dirty="0"/>
              <a:t> /</a:t>
            </a:r>
            <a:r>
              <a:rPr lang="en-US" dirty="0" err="1"/>
              <a:t>tmp</a:t>
            </a:r>
            <a:r>
              <a:rPr lang="en-US" dirty="0"/>
              <a:t>/busser/suites/</a:t>
            </a:r>
            <a:r>
              <a:rPr lang="en-US" dirty="0" err="1"/>
              <a:t>serverspec</a:t>
            </a:r>
            <a:r>
              <a:rPr lang="en-US" dirty="0"/>
              <a:t>/</a:t>
            </a:r>
            <a:r>
              <a:rPr lang="en-US" dirty="0" err="1"/>
              <a:t>default_spec.rb</a:t>
            </a:r>
            <a:r>
              <a:rPr lang="en-US" dirty="0"/>
              <a:t> --color --format documentation</a:t>
            </a:r>
          </a:p>
          <a:p>
            <a:endParaRPr lang="en-US" dirty="0"/>
          </a:p>
          <a:p>
            <a:r>
              <a:rPr lang="en-US" dirty="0"/>
              <a:t>       apache</a:t>
            </a:r>
          </a:p>
          <a:p>
            <a:r>
              <a:rPr lang="en-US" dirty="0"/>
              <a:t>         is installed</a:t>
            </a:r>
          </a:p>
          <a:p>
            <a:endParaRPr lang="en-US" dirty="0"/>
          </a:p>
          <a:p>
            <a:r>
              <a:rPr lang="en-US" dirty="0"/>
              <a:t>       Finished in 0.29547 seconds</a:t>
            </a:r>
          </a:p>
          <a:p>
            <a:r>
              <a:rPr lang="en-US" dirty="0"/>
              <a:t>       1 example, 0 failures</a:t>
            </a:r>
          </a:p>
          <a:p>
            <a:r>
              <a:rPr lang="en-US" dirty="0"/>
              <a:t>       Finished verifying &lt;default-centos-64&gt; (0m4.44s).</a:t>
            </a:r>
          </a:p>
          <a:p>
            <a:r>
              <a:rPr lang="en-US" dirty="0"/>
              <a:t>-----&gt; Kitchen is finished. (1m25.74s)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Verify the kitchen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kitchen verify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9307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 to ask when testing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buFont typeface="Wingdings" charset="2"/>
              <a:buChar char="ü"/>
            </a:pPr>
            <a:r>
              <a:rPr lang="en-US" dirty="0" smtClean="0"/>
              <a:t>  Did chef-client complete successfully?</a:t>
            </a:r>
          </a:p>
          <a:p>
            <a:pPr>
              <a:buFont typeface="Wingdings" charset="2"/>
              <a:buChar char="ü"/>
            </a:pPr>
            <a:r>
              <a:rPr lang="en-US" dirty="0" smtClean="0"/>
              <a:t>  Did the recipe put the node in the desired state?</a:t>
            </a:r>
          </a:p>
          <a:p>
            <a:r>
              <a:rPr lang="en-US" dirty="0" smtClean="0"/>
              <a:t>Are the resources properly defined?</a:t>
            </a:r>
          </a:p>
          <a:p>
            <a:r>
              <a:rPr lang="en-US" dirty="0" smtClean="0"/>
              <a:t>Does the code following our style guide?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907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Now for our new mandate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Update the tests</a:t>
            </a:r>
          </a:p>
          <a:p>
            <a:r>
              <a:rPr lang="en-US" dirty="0" smtClean="0"/>
              <a:t>Watch them fail</a:t>
            </a:r>
          </a:p>
          <a:p>
            <a:r>
              <a:rPr lang="en-US" dirty="0" smtClean="0"/>
              <a:t>Update the policy</a:t>
            </a:r>
          </a:p>
          <a:p>
            <a:r>
              <a:rPr lang="en-US" dirty="0" smtClean="0"/>
              <a:t>See tests pass</a:t>
            </a:r>
          </a:p>
          <a:p>
            <a:r>
              <a:rPr lang="en-US" dirty="0" smtClean="0"/>
              <a:t>Roll-out changes to production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4728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Wrapping Up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186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We’ve only scratched the surface</a:t>
            </a:r>
            <a:endParaRPr lang="en-US" dirty="0"/>
          </a:p>
        </p:txBody>
      </p:sp>
      <p:pic>
        <p:nvPicPr>
          <p:cNvPr id="6" name="Picture Placeholder 5" descr="Chef | IT automation for speed and awesomeness | Chef.jpg"/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2968" r="-22968"/>
          <a:stretch>
            <a:fillRect/>
          </a:stretch>
        </p:blipFill>
        <p:spPr/>
      </p:pic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 smtClean="0"/>
              <a:t>www.chef.io</a:t>
            </a:r>
            <a:r>
              <a:rPr lang="en-US" dirty="0" smtClean="0"/>
              <a:t>/chef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44992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Build Anything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Simple internal applications</a:t>
            </a:r>
          </a:p>
          <a:p>
            <a:r>
              <a:rPr lang="en-US" dirty="0"/>
              <a:t>Complex external applications</a:t>
            </a:r>
          </a:p>
          <a:p>
            <a:r>
              <a:rPr lang="en-US" dirty="0"/>
              <a:t>Workstations</a:t>
            </a:r>
          </a:p>
          <a:p>
            <a:r>
              <a:rPr lang="en-US" dirty="0" err="1"/>
              <a:t>Hadoop</a:t>
            </a:r>
            <a:r>
              <a:rPr lang="en-US" dirty="0"/>
              <a:t> clusters</a:t>
            </a:r>
          </a:p>
          <a:p>
            <a:r>
              <a:rPr lang="en-US" dirty="0" err="1"/>
              <a:t>IaaS</a:t>
            </a:r>
            <a:r>
              <a:rPr lang="en-US" dirty="0"/>
              <a:t> infrastructure</a:t>
            </a:r>
          </a:p>
          <a:p>
            <a:r>
              <a:rPr lang="en-US" dirty="0" err="1"/>
              <a:t>PaaS</a:t>
            </a:r>
            <a:r>
              <a:rPr lang="en-US" dirty="0"/>
              <a:t> infrastructure</a:t>
            </a:r>
          </a:p>
          <a:p>
            <a:r>
              <a:rPr lang="en-US" dirty="0" err="1"/>
              <a:t>SaaS</a:t>
            </a:r>
            <a:r>
              <a:rPr lang="en-US" dirty="0"/>
              <a:t> applications</a:t>
            </a:r>
          </a:p>
          <a:p>
            <a:r>
              <a:rPr lang="en-US" dirty="0"/>
              <a:t>Storage systems</a:t>
            </a:r>
          </a:p>
          <a:p>
            <a:r>
              <a:rPr lang="en-US" dirty="0"/>
              <a:t>You name it</a:t>
            </a: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7706" b="7706"/>
          <a:stretch>
            <a:fillRect/>
          </a:stretch>
        </p:blipFill>
        <p:spPr/>
      </p:pic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www.flickr.com</a:t>
            </a:r>
            <a:r>
              <a:rPr lang="en-US" dirty="0"/>
              <a:t>/photos/</a:t>
            </a:r>
            <a:r>
              <a:rPr lang="en-US" dirty="0" err="1"/>
              <a:t>hyku</a:t>
            </a:r>
            <a:r>
              <a:rPr lang="en-US" dirty="0"/>
              <a:t>/245010680/</a:t>
            </a:r>
          </a:p>
        </p:txBody>
      </p:sp>
    </p:spTree>
    <p:extLst>
      <p:ext uri="{BB962C8B-B14F-4D97-AF65-F5344CB8AC3E}">
        <p14:creationId xmlns:p14="http://schemas.microsoft.com/office/powerpoint/2010/main" val="1859571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Manage it Simply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Automatically reconfigure everything</a:t>
            </a:r>
          </a:p>
          <a:p>
            <a:r>
              <a:rPr lang="en-US" dirty="0"/>
              <a:t>Linux, Windows, </a:t>
            </a:r>
            <a:r>
              <a:rPr lang="en-US" dirty="0" err="1"/>
              <a:t>Unixes</a:t>
            </a:r>
            <a:r>
              <a:rPr lang="en-US" dirty="0"/>
              <a:t>, BSDs</a:t>
            </a:r>
          </a:p>
          <a:p>
            <a:r>
              <a:rPr lang="en-US" dirty="0"/>
              <a:t>Load balancers</a:t>
            </a:r>
          </a:p>
          <a:p>
            <a:r>
              <a:rPr lang="en-US" dirty="0"/>
              <a:t>Metrics collection systems</a:t>
            </a:r>
          </a:p>
          <a:p>
            <a:r>
              <a:rPr lang="en-US" dirty="0"/>
              <a:t>Monitoring systems</a:t>
            </a:r>
          </a:p>
          <a:p>
            <a:r>
              <a:rPr lang="en-US" dirty="0"/>
              <a:t>Cloud migrations become trivial</a:t>
            </a:r>
          </a:p>
          <a:p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/>
              <a:t>http://</a:t>
            </a:r>
            <a:r>
              <a:rPr lang="en-US" dirty="0" err="1"/>
              <a:t>www.flickr.com</a:t>
            </a:r>
            <a:r>
              <a:rPr lang="en-US" dirty="0"/>
              <a:t>/photos/</a:t>
            </a:r>
            <a:r>
              <a:rPr lang="en-US" dirty="0" err="1"/>
              <a:t>helico</a:t>
            </a:r>
            <a:r>
              <a:rPr lang="en-US" dirty="0"/>
              <a:t>/404640681/</a:t>
            </a:r>
          </a:p>
        </p:txBody>
      </p:sp>
      <p:pic>
        <p:nvPicPr>
          <p:cNvPr id="9" name="Picture Placeholder 8"/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0870" r="1087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8539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Are you experienced?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Experience with Infrastructure as Code or Configuration Management?</a:t>
            </a:r>
          </a:p>
          <a:p>
            <a:r>
              <a:rPr lang="en-US" dirty="0" smtClean="0"/>
              <a:t>Experience with Chef?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3474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questions do you have?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Ask me anything!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@</a:t>
            </a:r>
            <a:r>
              <a:rPr lang="en-US" dirty="0" err="1" smtClean="0"/>
              <a:t>michaelpgoetz</a:t>
            </a:r>
            <a:endParaRPr lang="en-US" dirty="0" smtClean="0"/>
          </a:p>
          <a:p>
            <a:r>
              <a:rPr lang="en-US" dirty="0" err="1" smtClean="0"/>
              <a:t>mpgoetz@chef.io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Thank you!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1905000"/>
            <a:ext cx="37338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585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LearnChef-PowerPoint-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400" dirty="0" err="1" smtClean="0">
            <a:solidFill>
              <a:schemeClr val="accent3">
                <a:lumMod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Props1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3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4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5994</TotalTime>
  <Words>2102</Words>
  <Application>Microsoft Macintosh PowerPoint</Application>
  <PresentationFormat>Widescreen</PresentationFormat>
  <Paragraphs>502</Paragraphs>
  <Slides>90</Slides>
  <Notes>11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90</vt:i4>
      </vt:variant>
    </vt:vector>
  </HeadingPairs>
  <TitlesOfParts>
    <vt:vector size="98" baseType="lpstr">
      <vt:lpstr>Calibri</vt:lpstr>
      <vt:lpstr>Courier</vt:lpstr>
      <vt:lpstr>Courier New</vt:lpstr>
      <vt:lpstr>Lucida Grande</vt:lpstr>
      <vt:lpstr>ＭＳ Ｐゴシック</vt:lpstr>
      <vt:lpstr>Wingdings</vt:lpstr>
      <vt:lpstr>Arial</vt:lpstr>
      <vt:lpstr>LearnChef-PowerPoint-Template</vt:lpstr>
      <vt:lpstr>Intro to Infrastructure as Code</vt:lpstr>
      <vt:lpstr>Michael Goetz</vt:lpstr>
      <vt:lpstr>Hello!</vt:lpstr>
      <vt:lpstr>Hello!</vt:lpstr>
      <vt:lpstr>Hello!</vt:lpstr>
      <vt:lpstr>Hello!</vt:lpstr>
      <vt:lpstr>Hello!</vt:lpstr>
      <vt:lpstr>Are you experienced?</vt:lpstr>
      <vt:lpstr>Are you experienced?</vt:lpstr>
      <vt:lpstr>Which version control system do you use?</vt:lpstr>
      <vt:lpstr>Which version control system do you use?</vt:lpstr>
      <vt:lpstr>Which version control system do you use?</vt:lpstr>
      <vt:lpstr>Which version control system do you use?</vt:lpstr>
      <vt:lpstr>Infrastructure as Code</vt:lpstr>
      <vt:lpstr>The Sys Admin’s Journey</vt:lpstr>
      <vt:lpstr>The Sys Admin’s Journey</vt:lpstr>
      <vt:lpstr>The Sys Admin’s Journey</vt:lpstr>
      <vt:lpstr>The Sys Admin’s Journey</vt:lpstr>
      <vt:lpstr>The Sys Admin’s Journey</vt:lpstr>
      <vt:lpstr>The Sys Admin’s Journey</vt:lpstr>
      <vt:lpstr>Benefits of Automation</vt:lpstr>
      <vt:lpstr>Dimensions of Scale</vt:lpstr>
      <vt:lpstr>Automation Platform</vt:lpstr>
      <vt:lpstr>Infrastructure as Code</vt:lpstr>
      <vt:lpstr>Infrastructure as Code</vt:lpstr>
      <vt:lpstr>Infrastructure as Code</vt:lpstr>
      <vt:lpstr>Infrastructure as Code</vt:lpstr>
      <vt:lpstr>Policy-based</vt:lpstr>
      <vt:lpstr>Sample Infrastructure</vt:lpstr>
      <vt:lpstr>New Compliance Mandate!</vt:lpstr>
      <vt:lpstr>New Compliance Mandate!</vt:lpstr>
      <vt:lpstr>6 Golden Images to Update</vt:lpstr>
      <vt:lpstr>6 Golden Images to Update</vt:lpstr>
      <vt:lpstr>12 Instances to replace</vt:lpstr>
      <vt:lpstr>Done in maintenance window</vt:lpstr>
      <vt:lpstr>New configurations required?</vt:lpstr>
      <vt:lpstr>Golden Images vs. Policy-based</vt:lpstr>
      <vt:lpstr>Chef</vt:lpstr>
      <vt:lpstr>What is Chef</vt:lpstr>
      <vt:lpstr>Chef</vt:lpstr>
      <vt:lpstr>Chef Server – Policy &amp; State</vt:lpstr>
      <vt:lpstr>Desired Configuration</vt:lpstr>
      <vt:lpstr>Desired Configuration</vt:lpstr>
      <vt:lpstr>Desired Configuration</vt:lpstr>
      <vt:lpstr>Chef Server – Policy &amp; State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HA Proxy Configuration</vt:lpstr>
      <vt:lpstr>Building your policy</vt:lpstr>
      <vt:lpstr>Resources</vt:lpstr>
      <vt:lpstr>Hello, Chef!</vt:lpstr>
      <vt:lpstr>Apply the policy</vt:lpstr>
      <vt:lpstr>Resources</vt:lpstr>
      <vt:lpstr>Apply the policy</vt:lpstr>
      <vt:lpstr>Resources</vt:lpstr>
      <vt:lpstr>Change the state of the system</vt:lpstr>
      <vt:lpstr>Apply the policy</vt:lpstr>
      <vt:lpstr>Resources – Test and Repair</vt:lpstr>
      <vt:lpstr>Built-in Resources</vt:lpstr>
      <vt:lpstr>Recipes</vt:lpstr>
      <vt:lpstr>Sample Recipe</vt:lpstr>
      <vt:lpstr>Test-driven Infrastructure</vt:lpstr>
      <vt:lpstr>New policy mandate</vt:lpstr>
      <vt:lpstr>Questions to ask when testing</vt:lpstr>
      <vt:lpstr>Chef client success status</vt:lpstr>
      <vt:lpstr>Chef client success status</vt:lpstr>
      <vt:lpstr>Chef client success status</vt:lpstr>
      <vt:lpstr>Test Kitchen</vt:lpstr>
      <vt:lpstr>Test Kitchen Lifecycle</vt:lpstr>
      <vt:lpstr>Questions to ask when testing</vt:lpstr>
      <vt:lpstr>Manually Inspect with kitchen login</vt:lpstr>
      <vt:lpstr>Manually Inspect with kitchen login</vt:lpstr>
      <vt:lpstr>Manually Inspect with kitchen login</vt:lpstr>
      <vt:lpstr>Manually Inspect with kitchen login</vt:lpstr>
      <vt:lpstr>Serverspec</vt:lpstr>
      <vt:lpstr>Serverspec Test</vt:lpstr>
      <vt:lpstr>Verify the kitchen</vt:lpstr>
      <vt:lpstr>Questions to ask when testing</vt:lpstr>
      <vt:lpstr>Now for our new mandate</vt:lpstr>
      <vt:lpstr>Wrapping Up</vt:lpstr>
      <vt:lpstr>We’ve only scratched the surface</vt:lpstr>
      <vt:lpstr>Build Anything</vt:lpstr>
      <vt:lpstr>And Manage it Simply</vt:lpstr>
      <vt:lpstr>What questions do you have?</vt:lpstr>
    </vt:vector>
  </TitlesOfParts>
  <Manager>&lt;Content Manager Name Here&gt;</Manager>
  <Company>Silver Fox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Michael Goetz</cp:lastModifiedBy>
  <cp:revision>330</cp:revision>
  <cp:lastPrinted>2015-03-22T13:32:50Z</cp:lastPrinted>
  <dcterms:created xsi:type="dcterms:W3CDTF">2012-09-13T17:36:07Z</dcterms:created>
  <dcterms:modified xsi:type="dcterms:W3CDTF">2015-03-22T16:07:45Z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